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113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s/slide120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diagrams/layout1.xml" ContentType="application/vnd.openxmlformats-officedocument.drawingml.diagramLayou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19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117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slides/slide115.xml" ContentType="application/vnd.openxmlformats-officedocument.presentationml.slide+xml"/>
  <Override PartName="/ppt/slides/slide124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126"/>
  </p:notesMasterIdLst>
  <p:sldIdLst>
    <p:sldId id="761" r:id="rId2"/>
    <p:sldId id="256" r:id="rId3"/>
    <p:sldId id="705" r:id="rId4"/>
    <p:sldId id="721" r:id="rId5"/>
    <p:sldId id="294" r:id="rId6"/>
    <p:sldId id="298" r:id="rId7"/>
    <p:sldId id="759" r:id="rId8"/>
    <p:sldId id="753" r:id="rId9"/>
    <p:sldId id="754" r:id="rId10"/>
    <p:sldId id="755" r:id="rId11"/>
    <p:sldId id="758" r:id="rId12"/>
    <p:sldId id="757" r:id="rId13"/>
    <p:sldId id="709" r:id="rId14"/>
    <p:sldId id="300" r:id="rId15"/>
    <p:sldId id="738" r:id="rId16"/>
    <p:sldId id="739" r:id="rId17"/>
    <p:sldId id="304" r:id="rId18"/>
    <p:sldId id="305" r:id="rId19"/>
    <p:sldId id="308" r:id="rId20"/>
    <p:sldId id="309" r:id="rId21"/>
    <p:sldId id="741" r:id="rId22"/>
    <p:sldId id="742" r:id="rId23"/>
    <p:sldId id="750" r:id="rId24"/>
    <p:sldId id="743" r:id="rId25"/>
    <p:sldId id="749" r:id="rId26"/>
    <p:sldId id="752" r:id="rId27"/>
    <p:sldId id="744" r:id="rId28"/>
    <p:sldId id="751" r:id="rId29"/>
    <p:sldId id="745" r:id="rId30"/>
    <p:sldId id="746" r:id="rId31"/>
    <p:sldId id="747" r:id="rId32"/>
    <p:sldId id="716" r:id="rId33"/>
    <p:sldId id="717" r:id="rId34"/>
    <p:sldId id="718" r:id="rId35"/>
    <p:sldId id="719" r:id="rId36"/>
    <p:sldId id="720" r:id="rId37"/>
    <p:sldId id="419" r:id="rId38"/>
    <p:sldId id="420" r:id="rId39"/>
    <p:sldId id="421" r:id="rId40"/>
    <p:sldId id="422" r:id="rId41"/>
    <p:sldId id="423" r:id="rId42"/>
    <p:sldId id="424" r:id="rId43"/>
    <p:sldId id="425" r:id="rId44"/>
    <p:sldId id="426" r:id="rId45"/>
    <p:sldId id="427" r:id="rId46"/>
    <p:sldId id="428" r:id="rId47"/>
    <p:sldId id="429" r:id="rId48"/>
    <p:sldId id="433" r:id="rId49"/>
    <p:sldId id="434" r:id="rId50"/>
    <p:sldId id="439" r:id="rId51"/>
    <p:sldId id="440" r:id="rId52"/>
    <p:sldId id="441" r:id="rId53"/>
    <p:sldId id="442" r:id="rId54"/>
    <p:sldId id="443" r:id="rId55"/>
    <p:sldId id="444" r:id="rId56"/>
    <p:sldId id="449" r:id="rId57"/>
    <p:sldId id="452" r:id="rId58"/>
    <p:sldId id="453" r:id="rId59"/>
    <p:sldId id="456" r:id="rId60"/>
    <p:sldId id="457" r:id="rId61"/>
    <p:sldId id="458" r:id="rId62"/>
    <p:sldId id="461" r:id="rId63"/>
    <p:sldId id="462" r:id="rId64"/>
    <p:sldId id="463" r:id="rId65"/>
    <p:sldId id="464" r:id="rId66"/>
    <p:sldId id="465" r:id="rId67"/>
    <p:sldId id="529" r:id="rId68"/>
    <p:sldId id="760" r:id="rId69"/>
    <p:sldId id="532" r:id="rId70"/>
    <p:sldId id="533" r:id="rId71"/>
    <p:sldId id="534" r:id="rId72"/>
    <p:sldId id="535" r:id="rId73"/>
    <p:sldId id="536" r:id="rId74"/>
    <p:sldId id="538" r:id="rId75"/>
    <p:sldId id="539" r:id="rId76"/>
    <p:sldId id="541" r:id="rId77"/>
    <p:sldId id="543" r:id="rId78"/>
    <p:sldId id="545" r:id="rId79"/>
    <p:sldId id="546" r:id="rId80"/>
    <p:sldId id="547" r:id="rId81"/>
    <p:sldId id="548" r:id="rId82"/>
    <p:sldId id="714" r:id="rId83"/>
    <p:sldId id="551" r:id="rId84"/>
    <p:sldId id="556" r:id="rId85"/>
    <p:sldId id="557" r:id="rId86"/>
    <p:sldId id="558" r:id="rId87"/>
    <p:sldId id="559" r:id="rId88"/>
    <p:sldId id="562" r:id="rId89"/>
    <p:sldId id="563" r:id="rId90"/>
    <p:sldId id="565" r:id="rId91"/>
    <p:sldId id="570" r:id="rId92"/>
    <p:sldId id="571" r:id="rId93"/>
    <p:sldId id="572" r:id="rId94"/>
    <p:sldId id="575" r:id="rId95"/>
    <p:sldId id="576" r:id="rId96"/>
    <p:sldId id="723" r:id="rId97"/>
    <p:sldId id="724" r:id="rId98"/>
    <p:sldId id="725" r:id="rId99"/>
    <p:sldId id="726" r:id="rId100"/>
    <p:sldId id="647" r:id="rId101"/>
    <p:sldId id="648" r:id="rId102"/>
    <p:sldId id="649" r:id="rId103"/>
    <p:sldId id="650" r:id="rId104"/>
    <p:sldId id="653" r:id="rId105"/>
    <p:sldId id="656" r:id="rId106"/>
    <p:sldId id="764" r:id="rId107"/>
    <p:sldId id="658" r:id="rId108"/>
    <p:sldId id="663" r:id="rId109"/>
    <p:sldId id="765" r:id="rId110"/>
    <p:sldId id="766" r:id="rId111"/>
    <p:sldId id="665" r:id="rId112"/>
    <p:sldId id="667" r:id="rId113"/>
    <p:sldId id="722" r:id="rId114"/>
    <p:sldId id="677" r:id="rId115"/>
    <p:sldId id="679" r:id="rId116"/>
    <p:sldId id="732" r:id="rId117"/>
    <p:sldId id="733" r:id="rId118"/>
    <p:sldId id="734" r:id="rId119"/>
    <p:sldId id="735" r:id="rId120"/>
    <p:sldId id="736" r:id="rId121"/>
    <p:sldId id="737" r:id="rId122"/>
    <p:sldId id="727" r:id="rId123"/>
    <p:sldId id="729" r:id="rId124"/>
    <p:sldId id="730" r:id="rId12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66"/>
    <a:srgbClr val="008E4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693" autoAdjust="0"/>
    <p:restoredTop sz="94659" autoAdjust="0"/>
  </p:normalViewPr>
  <p:slideViewPr>
    <p:cSldViewPr>
      <p:cViewPr>
        <p:scale>
          <a:sx n="66" d="100"/>
          <a:sy n="66" d="100"/>
        </p:scale>
        <p:origin x="-1542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62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viewProps" Target="view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8FDC02-FA0F-4EAA-AE4D-1C9311B8D35E}" type="doc">
      <dgm:prSet loTypeId="urn:microsoft.com/office/officeart/2005/8/layout/radial1" loCatId="relationship" qsTypeId="urn:microsoft.com/office/officeart/2005/8/quickstyle/simple1" qsCatId="simple" csTypeId="urn:microsoft.com/office/officeart/2005/8/colors/accent0_1" csCatId="mainScheme" phldr="1"/>
      <dgm:spPr/>
    </dgm:pt>
    <dgm:pt modelId="{B342475D-08ED-4279-9091-5A721E6EBA36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sz="1800" b="1" i="0" u="none" strike="noStrike" cap="none" normalizeH="0" baseline="0" dirty="0" smtClean="0">
              <a:ln/>
              <a:effectLst/>
              <a:latin typeface="+mj-lt"/>
              <a:cs typeface="Arial" charset="0"/>
            </a:rPr>
            <a:t>Ц И Љ Е В И</a:t>
          </a:r>
        </a:p>
      </dgm:t>
    </dgm:pt>
    <dgm:pt modelId="{E9A533CB-D87C-4813-B8C3-EA981886F808}" type="parTrans" cxnId="{CE786334-BCFA-4B21-8F67-5F7DB74FB293}">
      <dgm:prSet/>
      <dgm:spPr/>
      <dgm:t>
        <a:bodyPr/>
        <a:lstStyle/>
        <a:p>
          <a:endParaRPr lang="sr-Latn-RS"/>
        </a:p>
      </dgm:t>
    </dgm:pt>
    <dgm:pt modelId="{8B9D8DF6-AF31-4DF1-AE70-3FE18C23ABD1}" type="sibTrans" cxnId="{CE786334-BCFA-4B21-8F67-5F7DB74FB293}">
      <dgm:prSet/>
      <dgm:spPr/>
      <dgm:t>
        <a:bodyPr/>
        <a:lstStyle/>
        <a:p>
          <a:endParaRPr lang="sr-Latn-RS"/>
        </a:p>
      </dgm:t>
    </dgm:pt>
    <dgm:pt modelId="{514B01B6-A50D-4FF9-9005-724792149E1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/>
              <a:effectLst/>
              <a:latin typeface="+mj-lt"/>
              <a:cs typeface="Arial" charset="0"/>
            </a:rPr>
            <a:t>ЕНЕРГЕТСКЕ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/>
              <a:effectLst/>
              <a:latin typeface="+mj-lt"/>
              <a:cs typeface="Arial" charset="0"/>
            </a:rPr>
            <a:t>ПОТРЕБЕ</a:t>
          </a:r>
          <a:endParaRPr kumimoji="0" lang="en-US" b="0" i="0" u="none" strike="noStrike" cap="none" normalizeH="0" baseline="0" dirty="0" smtClean="0">
            <a:ln/>
            <a:effectLst/>
            <a:latin typeface="+mj-lt"/>
            <a:cs typeface="Arial" charset="0"/>
          </a:endParaRPr>
        </a:p>
      </dgm:t>
    </dgm:pt>
    <dgm:pt modelId="{72EC4494-E7E7-498A-BBCB-A59420A93EF2}" type="parTrans" cxnId="{7D375D7B-056C-4914-96E0-D60B06C6D91F}">
      <dgm:prSet/>
      <dgm:spPr/>
      <dgm:t>
        <a:bodyPr/>
        <a:lstStyle/>
        <a:p>
          <a:endParaRPr lang="sr-Latn-RS"/>
        </a:p>
      </dgm:t>
    </dgm:pt>
    <dgm:pt modelId="{8BA928FB-A500-4008-A42F-469D526C24AE}" type="sibTrans" cxnId="{7D375D7B-056C-4914-96E0-D60B06C6D91F}">
      <dgm:prSet/>
      <dgm:spPr/>
      <dgm:t>
        <a:bodyPr/>
        <a:lstStyle/>
        <a:p>
          <a:endParaRPr lang="sr-Latn-RS"/>
        </a:p>
      </dgm:t>
    </dgm:pt>
    <dgm:pt modelId="{95CC6929-6837-488E-803E-94599FAEA52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/>
              <a:effectLst/>
              <a:latin typeface="+mj-lt"/>
              <a:cs typeface="Arial" charset="0"/>
            </a:rPr>
            <a:t>ОПТИМАЛАН </a:t>
          </a:r>
          <a:endParaRPr kumimoji="0" lang="sr-Latn-CS" b="0" i="0" u="none" strike="noStrike" cap="none" normalizeH="0" baseline="0" smtClean="0">
            <a:ln/>
            <a:effectLst/>
            <a:latin typeface="+mj-lt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/>
              <a:effectLst/>
              <a:latin typeface="+mj-lt"/>
              <a:cs typeface="Arial" charset="0"/>
            </a:rPr>
            <a:t>УНОС </a:t>
          </a:r>
          <a:endParaRPr kumimoji="0" lang="sr-Latn-CS" b="0" i="0" u="none" strike="noStrike" cap="none" normalizeH="0" baseline="0" smtClean="0">
            <a:ln/>
            <a:effectLst/>
            <a:latin typeface="+mj-lt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/>
              <a:effectLst/>
              <a:latin typeface="+mj-lt"/>
              <a:cs typeface="Arial" charset="0"/>
            </a:rPr>
            <a:t>ТЕ</a:t>
          </a:r>
          <a:r>
            <a:rPr kumimoji="0" lang="sr-Latn-CS" b="0" i="0" u="none" strike="noStrike" cap="none" normalizeH="0" baseline="0" smtClean="0">
              <a:ln/>
              <a:effectLst/>
              <a:latin typeface="+mj-lt"/>
              <a:cs typeface="Arial" charset="0"/>
            </a:rPr>
            <a:t>ЧНОСТИ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dirty="0" smtClean="0">
            <a:ln/>
            <a:effectLst/>
            <a:latin typeface="+mj-lt"/>
            <a:cs typeface="Arial" charset="0"/>
          </a:endParaRPr>
        </a:p>
      </dgm:t>
    </dgm:pt>
    <dgm:pt modelId="{0190154D-A69C-4D4B-A7D4-47DDA0762625}" type="parTrans" cxnId="{44F6DA20-56E9-41F9-891A-3624DAD5E6AD}">
      <dgm:prSet/>
      <dgm:spPr/>
      <dgm:t>
        <a:bodyPr/>
        <a:lstStyle/>
        <a:p>
          <a:endParaRPr lang="sr-Latn-RS"/>
        </a:p>
      </dgm:t>
    </dgm:pt>
    <dgm:pt modelId="{67156CE5-B8E0-4E9F-AA41-32FB678C4004}" type="sibTrans" cxnId="{44F6DA20-56E9-41F9-891A-3624DAD5E6AD}">
      <dgm:prSet/>
      <dgm:spPr/>
      <dgm:t>
        <a:bodyPr/>
        <a:lstStyle/>
        <a:p>
          <a:endParaRPr lang="sr-Latn-RS"/>
        </a:p>
      </dgm:t>
    </dgm:pt>
    <dgm:pt modelId="{9DEFE676-4594-4652-B115-ADC8EAD3BC5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/>
              <a:effectLst/>
              <a:latin typeface="+mj-lt"/>
              <a:cs typeface="Arial" charset="0"/>
            </a:rPr>
            <a:t>ПЕРИОД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/>
              <a:effectLst/>
              <a:latin typeface="+mj-lt"/>
              <a:cs typeface="Arial" charset="0"/>
            </a:rPr>
            <a:t>ОПОРАВКА</a:t>
          </a:r>
          <a:endParaRPr kumimoji="0" lang="sr-Cyrl-CS" b="0" i="0" u="none" strike="noStrike" cap="none" normalizeH="0" baseline="0" dirty="0" smtClean="0">
            <a:ln/>
            <a:effectLst/>
            <a:latin typeface="+mj-lt"/>
            <a:cs typeface="Arial" charset="0"/>
          </a:endParaRPr>
        </a:p>
      </dgm:t>
    </dgm:pt>
    <dgm:pt modelId="{18EB00B3-0C7B-44DD-BB3B-D1900AF71391}" type="parTrans" cxnId="{331C56FA-1F70-4FAA-A22B-BF0834B42464}">
      <dgm:prSet/>
      <dgm:spPr/>
      <dgm:t>
        <a:bodyPr/>
        <a:lstStyle/>
        <a:p>
          <a:endParaRPr lang="sr-Latn-RS"/>
        </a:p>
      </dgm:t>
    </dgm:pt>
    <dgm:pt modelId="{DE7B89B2-1FAD-42EF-B8D7-E512FB8AAB5E}" type="sibTrans" cxnId="{331C56FA-1F70-4FAA-A22B-BF0834B42464}">
      <dgm:prSet/>
      <dgm:spPr/>
      <dgm:t>
        <a:bodyPr/>
        <a:lstStyle/>
        <a:p>
          <a:endParaRPr lang="sr-Latn-RS"/>
        </a:p>
      </dgm:t>
    </dgm:pt>
    <dgm:pt modelId="{A3F218C9-7CC4-4D22-8B2E-69D9C6A9F35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/>
              <a:effectLst/>
              <a:latin typeface="+mj-lt"/>
              <a:cs typeface="Arial" charset="0"/>
            </a:rPr>
            <a:t>ДОБРО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/>
              <a:effectLst/>
              <a:latin typeface="+mj-lt"/>
              <a:cs typeface="Arial" charset="0"/>
            </a:rPr>
            <a:t>ЗДРАВЉЕ</a:t>
          </a:r>
          <a:endParaRPr kumimoji="0" lang="sr-Cyrl-CS" b="0" i="0" u="none" strike="noStrike" cap="none" normalizeH="0" baseline="0" dirty="0" smtClean="0">
            <a:ln/>
            <a:effectLst/>
            <a:latin typeface="+mj-lt"/>
            <a:cs typeface="Arial" charset="0"/>
          </a:endParaRPr>
        </a:p>
      </dgm:t>
    </dgm:pt>
    <dgm:pt modelId="{130015B9-17B3-48A3-931A-B8A34C453A21}" type="parTrans" cxnId="{22F2D783-7F84-4C15-8CE4-E2BD805370F2}">
      <dgm:prSet/>
      <dgm:spPr/>
      <dgm:t>
        <a:bodyPr/>
        <a:lstStyle/>
        <a:p>
          <a:endParaRPr lang="sr-Latn-RS"/>
        </a:p>
      </dgm:t>
    </dgm:pt>
    <dgm:pt modelId="{DEAA102A-63EF-464F-9A6F-950335161B48}" type="sibTrans" cxnId="{22F2D783-7F84-4C15-8CE4-E2BD805370F2}">
      <dgm:prSet/>
      <dgm:spPr/>
      <dgm:t>
        <a:bodyPr/>
        <a:lstStyle/>
        <a:p>
          <a:endParaRPr lang="sr-Latn-RS"/>
        </a:p>
      </dgm:t>
    </dgm:pt>
    <dgm:pt modelId="{D8084169-05CC-4C2C-9C25-31A28FEE22F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/>
              <a:effectLst/>
              <a:latin typeface="+mj-lt"/>
              <a:cs typeface="Arial" charset="0"/>
            </a:rPr>
            <a:t>СУПЛЕМЕНТАЦИЈА</a:t>
          </a:r>
          <a:endParaRPr kumimoji="0" lang="sr-Cyrl-CS" b="0" i="0" u="none" strike="noStrike" cap="none" normalizeH="0" baseline="0" dirty="0" smtClean="0">
            <a:ln/>
            <a:effectLst/>
            <a:latin typeface="+mj-lt"/>
            <a:cs typeface="Arial" charset="0"/>
          </a:endParaRPr>
        </a:p>
      </dgm:t>
    </dgm:pt>
    <dgm:pt modelId="{F34EB2BE-2993-4757-8592-FB2BD75D018D}" type="parTrans" cxnId="{D43232D3-6870-4884-B3E8-9B3AC0CEF2D7}">
      <dgm:prSet/>
      <dgm:spPr/>
      <dgm:t>
        <a:bodyPr/>
        <a:lstStyle/>
        <a:p>
          <a:endParaRPr lang="sr-Latn-RS"/>
        </a:p>
      </dgm:t>
    </dgm:pt>
    <dgm:pt modelId="{CA702BE2-FB4E-4997-8595-EEB706BD600E}" type="sibTrans" cxnId="{D43232D3-6870-4884-B3E8-9B3AC0CEF2D7}">
      <dgm:prSet/>
      <dgm:spPr/>
      <dgm:t>
        <a:bodyPr/>
        <a:lstStyle/>
        <a:p>
          <a:endParaRPr lang="sr-Latn-RS"/>
        </a:p>
      </dgm:t>
    </dgm:pt>
    <dgm:pt modelId="{507B2507-46CE-41A0-8D7D-BD60D1F622F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/>
              <a:effectLst/>
              <a:latin typeface="+mj-lt"/>
              <a:cs typeface="Arial" charset="0"/>
            </a:rPr>
            <a:t>ДОБРА ФОРМА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/>
              <a:effectLst/>
              <a:latin typeface="+mj-lt"/>
              <a:cs typeface="Arial" charset="0"/>
            </a:rPr>
            <a:t>ТОКОМ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smtClean="0">
              <a:ln/>
              <a:effectLst/>
              <a:latin typeface="+mj-lt"/>
              <a:cs typeface="Arial" charset="0"/>
            </a:rPr>
            <a:t>ТРЕНИНГА</a:t>
          </a:r>
          <a:endParaRPr kumimoji="0" lang="sr-Cyrl-CS" b="0" i="0" u="none" strike="noStrike" cap="none" normalizeH="0" baseline="0" dirty="0" smtClean="0">
            <a:ln/>
            <a:effectLst/>
            <a:latin typeface="+mj-lt"/>
            <a:cs typeface="Arial" charset="0"/>
          </a:endParaRPr>
        </a:p>
      </dgm:t>
    </dgm:pt>
    <dgm:pt modelId="{05C7EC2E-7912-4D9B-883E-AB0EC8A71F0C}" type="parTrans" cxnId="{61122846-A15B-4172-8B21-CE16979B2546}">
      <dgm:prSet/>
      <dgm:spPr/>
      <dgm:t>
        <a:bodyPr/>
        <a:lstStyle/>
        <a:p>
          <a:endParaRPr lang="sr-Latn-RS"/>
        </a:p>
      </dgm:t>
    </dgm:pt>
    <dgm:pt modelId="{4F0E6C9F-4B48-4B92-A218-015C74F78795}" type="sibTrans" cxnId="{61122846-A15B-4172-8B21-CE16979B2546}">
      <dgm:prSet/>
      <dgm:spPr/>
      <dgm:t>
        <a:bodyPr/>
        <a:lstStyle/>
        <a:p>
          <a:endParaRPr lang="sr-Latn-RS"/>
        </a:p>
      </dgm:t>
    </dgm:pt>
    <dgm:pt modelId="{4A200F1E-0629-44BF-9677-35F709E4280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/>
              <a:effectLst/>
              <a:latin typeface="+mj-lt"/>
              <a:cs typeface="Arial" charset="0"/>
            </a:rPr>
            <a:t>ДОБРА ФОРМА</a:t>
          </a:r>
        </a:p>
      </dgm:t>
    </dgm:pt>
    <dgm:pt modelId="{771E3008-9674-4EE4-8BCE-D740B99CA6D3}" type="parTrans" cxnId="{4FA8528F-A038-4896-82B3-21A21315E3D6}">
      <dgm:prSet/>
      <dgm:spPr/>
      <dgm:t>
        <a:bodyPr/>
        <a:lstStyle/>
        <a:p>
          <a:endParaRPr lang="sr-Latn-RS"/>
        </a:p>
      </dgm:t>
    </dgm:pt>
    <dgm:pt modelId="{D7DFF417-7A26-4BA2-AA3C-CB157D82DF9E}" type="sibTrans" cxnId="{4FA8528F-A038-4896-82B3-21A21315E3D6}">
      <dgm:prSet/>
      <dgm:spPr/>
      <dgm:t>
        <a:bodyPr/>
        <a:lstStyle/>
        <a:p>
          <a:endParaRPr lang="sr-Latn-RS"/>
        </a:p>
      </dgm:t>
    </dgm:pt>
    <dgm:pt modelId="{46E0F8D1-27B0-4989-A4E3-8489E56A921A}" type="pres">
      <dgm:prSet presAssocID="{698FDC02-FA0F-4EAA-AE4D-1C9311B8D35E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5680955-C6D7-47ED-BCDE-F121D5F2F1C5}" type="pres">
      <dgm:prSet presAssocID="{B342475D-08ED-4279-9091-5A721E6EBA36}" presName="centerShape" presStyleLbl="node0" presStyleIdx="0" presStyleCnt="1" custScaleX="178779"/>
      <dgm:spPr/>
      <dgm:t>
        <a:bodyPr/>
        <a:lstStyle/>
        <a:p>
          <a:endParaRPr lang="sr-Latn-RS"/>
        </a:p>
      </dgm:t>
    </dgm:pt>
    <dgm:pt modelId="{A6899BE2-E644-4F78-B6C6-119464AFE5AE}" type="pres">
      <dgm:prSet presAssocID="{72EC4494-E7E7-498A-BBCB-A59420A93EF2}" presName="Name9" presStyleLbl="parChTrans1D2" presStyleIdx="0" presStyleCnt="7"/>
      <dgm:spPr/>
      <dgm:t>
        <a:bodyPr/>
        <a:lstStyle/>
        <a:p>
          <a:endParaRPr lang="sr-Latn-RS"/>
        </a:p>
      </dgm:t>
    </dgm:pt>
    <dgm:pt modelId="{AC488C22-E09D-496A-8B14-7399909FEDBC}" type="pres">
      <dgm:prSet presAssocID="{72EC4494-E7E7-498A-BBCB-A59420A93EF2}" presName="connTx" presStyleLbl="parChTrans1D2" presStyleIdx="0" presStyleCnt="7"/>
      <dgm:spPr/>
      <dgm:t>
        <a:bodyPr/>
        <a:lstStyle/>
        <a:p>
          <a:endParaRPr lang="sr-Latn-RS"/>
        </a:p>
      </dgm:t>
    </dgm:pt>
    <dgm:pt modelId="{5902D0B9-A104-41D8-B387-12DC9358660C}" type="pres">
      <dgm:prSet presAssocID="{514B01B6-A50D-4FF9-9005-724792149E14}" presName="node" presStyleLbl="node1" presStyleIdx="0" presStyleCnt="7" custScaleX="141141" custScaleY="47383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AC95FFCE-C066-4CC5-B608-F63FF2863EBD}" type="pres">
      <dgm:prSet presAssocID="{0190154D-A69C-4D4B-A7D4-47DDA0762625}" presName="Name9" presStyleLbl="parChTrans1D2" presStyleIdx="1" presStyleCnt="7"/>
      <dgm:spPr/>
      <dgm:t>
        <a:bodyPr/>
        <a:lstStyle/>
        <a:p>
          <a:endParaRPr lang="sr-Latn-RS"/>
        </a:p>
      </dgm:t>
    </dgm:pt>
    <dgm:pt modelId="{B18431F1-3ADF-4A79-AAD1-4D56C2A105A0}" type="pres">
      <dgm:prSet presAssocID="{0190154D-A69C-4D4B-A7D4-47DDA0762625}" presName="connTx" presStyleLbl="parChTrans1D2" presStyleIdx="1" presStyleCnt="7"/>
      <dgm:spPr/>
      <dgm:t>
        <a:bodyPr/>
        <a:lstStyle/>
        <a:p>
          <a:endParaRPr lang="sr-Latn-RS"/>
        </a:p>
      </dgm:t>
    </dgm:pt>
    <dgm:pt modelId="{E9DF7CCF-CC62-4524-9731-B3DC5035A6CB}" type="pres">
      <dgm:prSet presAssocID="{95CC6929-6837-488E-803E-94599FAEA523}" presName="node" presStyleLbl="node1" presStyleIdx="1" presStyleCnt="7" custScaleY="62366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2ECC116E-0C7E-4160-8B95-DF4E3081B8B8}" type="pres">
      <dgm:prSet presAssocID="{18EB00B3-0C7B-44DD-BB3B-D1900AF71391}" presName="Name9" presStyleLbl="parChTrans1D2" presStyleIdx="2" presStyleCnt="7"/>
      <dgm:spPr/>
      <dgm:t>
        <a:bodyPr/>
        <a:lstStyle/>
        <a:p>
          <a:endParaRPr lang="sr-Latn-RS"/>
        </a:p>
      </dgm:t>
    </dgm:pt>
    <dgm:pt modelId="{120D879D-449E-4FDF-B85F-4C6D45A0ACE4}" type="pres">
      <dgm:prSet presAssocID="{18EB00B3-0C7B-44DD-BB3B-D1900AF71391}" presName="connTx" presStyleLbl="parChTrans1D2" presStyleIdx="2" presStyleCnt="7"/>
      <dgm:spPr/>
      <dgm:t>
        <a:bodyPr/>
        <a:lstStyle/>
        <a:p>
          <a:endParaRPr lang="sr-Latn-RS"/>
        </a:p>
      </dgm:t>
    </dgm:pt>
    <dgm:pt modelId="{33921D29-DD77-41CF-AEC8-F507435D72C0}" type="pres">
      <dgm:prSet presAssocID="{9DEFE676-4594-4652-B115-ADC8EAD3BC53}" presName="node" presStyleLbl="node1" presStyleIdx="2" presStyleCnt="7" custScaleY="52784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17DBC5D5-598F-4372-9D4A-774B4F03649D}" type="pres">
      <dgm:prSet presAssocID="{130015B9-17B3-48A3-931A-B8A34C453A21}" presName="Name9" presStyleLbl="parChTrans1D2" presStyleIdx="3" presStyleCnt="7"/>
      <dgm:spPr/>
      <dgm:t>
        <a:bodyPr/>
        <a:lstStyle/>
        <a:p>
          <a:endParaRPr lang="sr-Latn-RS"/>
        </a:p>
      </dgm:t>
    </dgm:pt>
    <dgm:pt modelId="{7C746F88-94AB-45F6-9D9A-66B3B6A23810}" type="pres">
      <dgm:prSet presAssocID="{130015B9-17B3-48A3-931A-B8A34C453A21}" presName="connTx" presStyleLbl="parChTrans1D2" presStyleIdx="3" presStyleCnt="7"/>
      <dgm:spPr/>
      <dgm:t>
        <a:bodyPr/>
        <a:lstStyle/>
        <a:p>
          <a:endParaRPr lang="sr-Latn-RS"/>
        </a:p>
      </dgm:t>
    </dgm:pt>
    <dgm:pt modelId="{87823788-1F32-4CC7-AE86-70482FF2502D}" type="pres">
      <dgm:prSet presAssocID="{A3F218C9-7CC4-4D22-8B2E-69D9C6A9F359}" presName="node" presStyleLbl="node1" presStyleIdx="3" presStyleCnt="7" custScaleY="55204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7048F994-820C-45C6-9967-ACE7ADD21CD4}" type="pres">
      <dgm:prSet presAssocID="{F34EB2BE-2993-4757-8592-FB2BD75D018D}" presName="Name9" presStyleLbl="parChTrans1D2" presStyleIdx="4" presStyleCnt="7"/>
      <dgm:spPr/>
      <dgm:t>
        <a:bodyPr/>
        <a:lstStyle/>
        <a:p>
          <a:endParaRPr lang="sr-Latn-RS"/>
        </a:p>
      </dgm:t>
    </dgm:pt>
    <dgm:pt modelId="{F8258083-6707-4415-AE33-F8E59629838F}" type="pres">
      <dgm:prSet presAssocID="{F34EB2BE-2993-4757-8592-FB2BD75D018D}" presName="connTx" presStyleLbl="parChTrans1D2" presStyleIdx="4" presStyleCnt="7"/>
      <dgm:spPr/>
      <dgm:t>
        <a:bodyPr/>
        <a:lstStyle/>
        <a:p>
          <a:endParaRPr lang="sr-Latn-RS"/>
        </a:p>
      </dgm:t>
    </dgm:pt>
    <dgm:pt modelId="{6A4EC22E-2397-4C52-A07C-1E009E05F95D}" type="pres">
      <dgm:prSet presAssocID="{D8084169-05CC-4C2C-9C25-31A28FEE22FD}" presName="node" presStyleLbl="node1" presStyleIdx="4" presStyleCnt="7" custScaleY="45794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F8F17222-F47C-40EE-AB5D-C0FA7EBA75B3}" type="pres">
      <dgm:prSet presAssocID="{05C7EC2E-7912-4D9B-883E-AB0EC8A71F0C}" presName="Name9" presStyleLbl="parChTrans1D2" presStyleIdx="5" presStyleCnt="7"/>
      <dgm:spPr/>
      <dgm:t>
        <a:bodyPr/>
        <a:lstStyle/>
        <a:p>
          <a:endParaRPr lang="sr-Latn-RS"/>
        </a:p>
      </dgm:t>
    </dgm:pt>
    <dgm:pt modelId="{2CAC0BA2-1A60-4199-813A-9CA3FAD0392D}" type="pres">
      <dgm:prSet presAssocID="{05C7EC2E-7912-4D9B-883E-AB0EC8A71F0C}" presName="connTx" presStyleLbl="parChTrans1D2" presStyleIdx="5" presStyleCnt="7"/>
      <dgm:spPr/>
      <dgm:t>
        <a:bodyPr/>
        <a:lstStyle/>
        <a:p>
          <a:endParaRPr lang="sr-Latn-RS"/>
        </a:p>
      </dgm:t>
    </dgm:pt>
    <dgm:pt modelId="{D84BD9A3-8A48-48FF-A5DD-DF975E7F3796}" type="pres">
      <dgm:prSet presAssocID="{507B2507-46CE-41A0-8D7D-BD60D1F622F2}" presName="node" presStyleLbl="node1" presStyleIdx="5" presStyleCnt="7" custScaleY="68023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6B3C9F5F-6A0C-4EB8-9B2B-7855B5C35391}" type="pres">
      <dgm:prSet presAssocID="{771E3008-9674-4EE4-8BCE-D740B99CA6D3}" presName="Name9" presStyleLbl="parChTrans1D2" presStyleIdx="6" presStyleCnt="7"/>
      <dgm:spPr/>
      <dgm:t>
        <a:bodyPr/>
        <a:lstStyle/>
        <a:p>
          <a:endParaRPr lang="sr-Latn-RS"/>
        </a:p>
      </dgm:t>
    </dgm:pt>
    <dgm:pt modelId="{6ABEF090-BCA0-4939-B2E8-B46163B0EC18}" type="pres">
      <dgm:prSet presAssocID="{771E3008-9674-4EE4-8BCE-D740B99CA6D3}" presName="connTx" presStyleLbl="parChTrans1D2" presStyleIdx="6" presStyleCnt="7"/>
      <dgm:spPr/>
      <dgm:t>
        <a:bodyPr/>
        <a:lstStyle/>
        <a:p>
          <a:endParaRPr lang="sr-Latn-RS"/>
        </a:p>
      </dgm:t>
    </dgm:pt>
    <dgm:pt modelId="{C917B222-C24D-46D5-9792-4B6675BCDC37}" type="pres">
      <dgm:prSet presAssocID="{4A200F1E-0629-44BF-9677-35F709E42808}" presName="node" presStyleLbl="node1" presStyleIdx="6" presStyleCnt="7" custScaleY="49377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</dgm:ptLst>
  <dgm:cxnLst>
    <dgm:cxn modelId="{9FC71ADE-CBC2-4978-A845-8C2CFE7AE77B}" type="presOf" srcId="{507B2507-46CE-41A0-8D7D-BD60D1F622F2}" destId="{D84BD9A3-8A48-48FF-A5DD-DF975E7F3796}" srcOrd="0" destOrd="0" presId="urn:microsoft.com/office/officeart/2005/8/layout/radial1"/>
    <dgm:cxn modelId="{4FA8528F-A038-4896-82B3-21A21315E3D6}" srcId="{B342475D-08ED-4279-9091-5A721E6EBA36}" destId="{4A200F1E-0629-44BF-9677-35F709E42808}" srcOrd="6" destOrd="0" parTransId="{771E3008-9674-4EE4-8BCE-D740B99CA6D3}" sibTransId="{D7DFF417-7A26-4BA2-AA3C-CB157D82DF9E}"/>
    <dgm:cxn modelId="{F451A2C8-DA45-4A80-B6F2-E6928C64D574}" type="presOf" srcId="{0190154D-A69C-4D4B-A7D4-47DDA0762625}" destId="{B18431F1-3ADF-4A79-AAD1-4D56C2A105A0}" srcOrd="1" destOrd="0" presId="urn:microsoft.com/office/officeart/2005/8/layout/radial1"/>
    <dgm:cxn modelId="{CE786334-BCFA-4B21-8F67-5F7DB74FB293}" srcId="{698FDC02-FA0F-4EAA-AE4D-1C9311B8D35E}" destId="{B342475D-08ED-4279-9091-5A721E6EBA36}" srcOrd="0" destOrd="0" parTransId="{E9A533CB-D87C-4813-B8C3-EA981886F808}" sibTransId="{8B9D8DF6-AF31-4DF1-AE70-3FE18C23ABD1}"/>
    <dgm:cxn modelId="{D43232D3-6870-4884-B3E8-9B3AC0CEF2D7}" srcId="{B342475D-08ED-4279-9091-5A721E6EBA36}" destId="{D8084169-05CC-4C2C-9C25-31A28FEE22FD}" srcOrd="4" destOrd="0" parTransId="{F34EB2BE-2993-4757-8592-FB2BD75D018D}" sibTransId="{CA702BE2-FB4E-4997-8595-EEB706BD600E}"/>
    <dgm:cxn modelId="{D9BB4218-CFE6-4167-8FB7-4CBBE27F0147}" type="presOf" srcId="{72EC4494-E7E7-498A-BBCB-A59420A93EF2}" destId="{A6899BE2-E644-4F78-B6C6-119464AFE5AE}" srcOrd="0" destOrd="0" presId="urn:microsoft.com/office/officeart/2005/8/layout/radial1"/>
    <dgm:cxn modelId="{61122846-A15B-4172-8B21-CE16979B2546}" srcId="{B342475D-08ED-4279-9091-5A721E6EBA36}" destId="{507B2507-46CE-41A0-8D7D-BD60D1F622F2}" srcOrd="5" destOrd="0" parTransId="{05C7EC2E-7912-4D9B-883E-AB0EC8A71F0C}" sibTransId="{4F0E6C9F-4B48-4B92-A218-015C74F78795}"/>
    <dgm:cxn modelId="{C45104D6-B143-4DF0-BDCF-A3B909F6A8A0}" type="presOf" srcId="{130015B9-17B3-48A3-931A-B8A34C453A21}" destId="{7C746F88-94AB-45F6-9D9A-66B3B6A23810}" srcOrd="1" destOrd="0" presId="urn:microsoft.com/office/officeart/2005/8/layout/radial1"/>
    <dgm:cxn modelId="{BE6F19DB-E6FA-490F-9625-07BBBB124479}" type="presOf" srcId="{0190154D-A69C-4D4B-A7D4-47DDA0762625}" destId="{AC95FFCE-C066-4CC5-B608-F63FF2863EBD}" srcOrd="0" destOrd="0" presId="urn:microsoft.com/office/officeart/2005/8/layout/radial1"/>
    <dgm:cxn modelId="{1387A2EC-4536-46E4-B758-DB693345FAF5}" type="presOf" srcId="{771E3008-9674-4EE4-8BCE-D740B99CA6D3}" destId="{6ABEF090-BCA0-4939-B2E8-B46163B0EC18}" srcOrd="1" destOrd="0" presId="urn:microsoft.com/office/officeart/2005/8/layout/radial1"/>
    <dgm:cxn modelId="{D62F51C8-8179-4E86-B9F7-0A6BC3E3682D}" type="presOf" srcId="{05C7EC2E-7912-4D9B-883E-AB0EC8A71F0C}" destId="{F8F17222-F47C-40EE-AB5D-C0FA7EBA75B3}" srcOrd="0" destOrd="0" presId="urn:microsoft.com/office/officeart/2005/8/layout/radial1"/>
    <dgm:cxn modelId="{B00BB455-1A26-43C8-B938-7A756E570B07}" type="presOf" srcId="{D8084169-05CC-4C2C-9C25-31A28FEE22FD}" destId="{6A4EC22E-2397-4C52-A07C-1E009E05F95D}" srcOrd="0" destOrd="0" presId="urn:microsoft.com/office/officeart/2005/8/layout/radial1"/>
    <dgm:cxn modelId="{331C56FA-1F70-4FAA-A22B-BF0834B42464}" srcId="{B342475D-08ED-4279-9091-5A721E6EBA36}" destId="{9DEFE676-4594-4652-B115-ADC8EAD3BC53}" srcOrd="2" destOrd="0" parTransId="{18EB00B3-0C7B-44DD-BB3B-D1900AF71391}" sibTransId="{DE7B89B2-1FAD-42EF-B8D7-E512FB8AAB5E}"/>
    <dgm:cxn modelId="{DF43F8E5-5EF4-4AC1-A542-E10E2AA50B21}" type="presOf" srcId="{130015B9-17B3-48A3-931A-B8A34C453A21}" destId="{17DBC5D5-598F-4372-9D4A-774B4F03649D}" srcOrd="0" destOrd="0" presId="urn:microsoft.com/office/officeart/2005/8/layout/radial1"/>
    <dgm:cxn modelId="{C673A00B-8AC4-4766-8103-6F251383405C}" type="presOf" srcId="{A3F218C9-7CC4-4D22-8B2E-69D9C6A9F359}" destId="{87823788-1F32-4CC7-AE86-70482FF2502D}" srcOrd="0" destOrd="0" presId="urn:microsoft.com/office/officeart/2005/8/layout/radial1"/>
    <dgm:cxn modelId="{FA16D835-7612-4B5B-A79B-F445068B7CF8}" type="presOf" srcId="{18EB00B3-0C7B-44DD-BB3B-D1900AF71391}" destId="{120D879D-449E-4FDF-B85F-4C6D45A0ACE4}" srcOrd="1" destOrd="0" presId="urn:microsoft.com/office/officeart/2005/8/layout/radial1"/>
    <dgm:cxn modelId="{44F6DA20-56E9-41F9-891A-3624DAD5E6AD}" srcId="{B342475D-08ED-4279-9091-5A721E6EBA36}" destId="{95CC6929-6837-488E-803E-94599FAEA523}" srcOrd="1" destOrd="0" parTransId="{0190154D-A69C-4D4B-A7D4-47DDA0762625}" sibTransId="{67156CE5-B8E0-4E9F-AA41-32FB678C4004}"/>
    <dgm:cxn modelId="{7D375D7B-056C-4914-96E0-D60B06C6D91F}" srcId="{B342475D-08ED-4279-9091-5A721E6EBA36}" destId="{514B01B6-A50D-4FF9-9005-724792149E14}" srcOrd="0" destOrd="0" parTransId="{72EC4494-E7E7-498A-BBCB-A59420A93EF2}" sibTransId="{8BA928FB-A500-4008-A42F-469D526C24AE}"/>
    <dgm:cxn modelId="{8A0A92CE-BE29-4798-A0EA-BC0CB96E1BE3}" type="presOf" srcId="{05C7EC2E-7912-4D9B-883E-AB0EC8A71F0C}" destId="{2CAC0BA2-1A60-4199-813A-9CA3FAD0392D}" srcOrd="1" destOrd="0" presId="urn:microsoft.com/office/officeart/2005/8/layout/radial1"/>
    <dgm:cxn modelId="{0068F0F9-1FF9-4D33-B046-53726E65420D}" type="presOf" srcId="{B342475D-08ED-4279-9091-5A721E6EBA36}" destId="{75680955-C6D7-47ED-BCDE-F121D5F2F1C5}" srcOrd="0" destOrd="0" presId="urn:microsoft.com/office/officeart/2005/8/layout/radial1"/>
    <dgm:cxn modelId="{AB3C5AB4-4D6B-4E4F-9847-0B3DECF95C55}" type="presOf" srcId="{72EC4494-E7E7-498A-BBCB-A59420A93EF2}" destId="{AC488C22-E09D-496A-8B14-7399909FEDBC}" srcOrd="1" destOrd="0" presId="urn:microsoft.com/office/officeart/2005/8/layout/radial1"/>
    <dgm:cxn modelId="{EAD3F767-6349-43C6-BC2A-6C4FA6253E94}" type="presOf" srcId="{F34EB2BE-2993-4757-8592-FB2BD75D018D}" destId="{F8258083-6707-4415-AE33-F8E59629838F}" srcOrd="1" destOrd="0" presId="urn:microsoft.com/office/officeart/2005/8/layout/radial1"/>
    <dgm:cxn modelId="{9900809C-AEF4-4284-89C4-3C07E67D35F6}" type="presOf" srcId="{514B01B6-A50D-4FF9-9005-724792149E14}" destId="{5902D0B9-A104-41D8-B387-12DC9358660C}" srcOrd="0" destOrd="0" presId="urn:microsoft.com/office/officeart/2005/8/layout/radial1"/>
    <dgm:cxn modelId="{5DFBF870-88FF-4089-8A65-69E5CD42D8F8}" type="presOf" srcId="{95CC6929-6837-488E-803E-94599FAEA523}" destId="{E9DF7CCF-CC62-4524-9731-B3DC5035A6CB}" srcOrd="0" destOrd="0" presId="urn:microsoft.com/office/officeart/2005/8/layout/radial1"/>
    <dgm:cxn modelId="{CBBDCE0D-42AC-448C-BA1C-FD7E58A05FA8}" type="presOf" srcId="{4A200F1E-0629-44BF-9677-35F709E42808}" destId="{C917B222-C24D-46D5-9792-4B6675BCDC37}" srcOrd="0" destOrd="0" presId="urn:microsoft.com/office/officeart/2005/8/layout/radial1"/>
    <dgm:cxn modelId="{1665F0A0-8BE4-402B-B237-1E3F8C2A4D03}" type="presOf" srcId="{18EB00B3-0C7B-44DD-BB3B-D1900AF71391}" destId="{2ECC116E-0C7E-4160-8B95-DF4E3081B8B8}" srcOrd="0" destOrd="0" presId="urn:microsoft.com/office/officeart/2005/8/layout/radial1"/>
    <dgm:cxn modelId="{E1B6ADE4-84A5-4B30-8155-DD786E192ADD}" type="presOf" srcId="{F34EB2BE-2993-4757-8592-FB2BD75D018D}" destId="{7048F994-820C-45C6-9967-ACE7ADD21CD4}" srcOrd="0" destOrd="0" presId="urn:microsoft.com/office/officeart/2005/8/layout/radial1"/>
    <dgm:cxn modelId="{9FA43C8D-C27E-4374-9E41-34E7039DA95D}" type="presOf" srcId="{771E3008-9674-4EE4-8BCE-D740B99CA6D3}" destId="{6B3C9F5F-6A0C-4EB8-9B2B-7855B5C35391}" srcOrd="0" destOrd="0" presId="urn:microsoft.com/office/officeart/2005/8/layout/radial1"/>
    <dgm:cxn modelId="{22F2D783-7F84-4C15-8CE4-E2BD805370F2}" srcId="{B342475D-08ED-4279-9091-5A721E6EBA36}" destId="{A3F218C9-7CC4-4D22-8B2E-69D9C6A9F359}" srcOrd="3" destOrd="0" parTransId="{130015B9-17B3-48A3-931A-B8A34C453A21}" sibTransId="{DEAA102A-63EF-464F-9A6F-950335161B48}"/>
    <dgm:cxn modelId="{C92299C5-05E2-4280-8F4E-3441EEB38622}" type="presOf" srcId="{698FDC02-FA0F-4EAA-AE4D-1C9311B8D35E}" destId="{46E0F8D1-27B0-4989-A4E3-8489E56A921A}" srcOrd="0" destOrd="0" presId="urn:microsoft.com/office/officeart/2005/8/layout/radial1"/>
    <dgm:cxn modelId="{F5A43955-AFF9-443C-BA4D-351524C42A47}" type="presOf" srcId="{9DEFE676-4594-4652-B115-ADC8EAD3BC53}" destId="{33921D29-DD77-41CF-AEC8-F507435D72C0}" srcOrd="0" destOrd="0" presId="urn:microsoft.com/office/officeart/2005/8/layout/radial1"/>
    <dgm:cxn modelId="{7773D73B-6F8E-4182-ACB3-3090D75A00CA}" type="presParOf" srcId="{46E0F8D1-27B0-4989-A4E3-8489E56A921A}" destId="{75680955-C6D7-47ED-BCDE-F121D5F2F1C5}" srcOrd="0" destOrd="0" presId="urn:microsoft.com/office/officeart/2005/8/layout/radial1"/>
    <dgm:cxn modelId="{F4CA8EDE-53D2-4997-A707-849DB5A1F043}" type="presParOf" srcId="{46E0F8D1-27B0-4989-A4E3-8489E56A921A}" destId="{A6899BE2-E644-4F78-B6C6-119464AFE5AE}" srcOrd="1" destOrd="0" presId="urn:microsoft.com/office/officeart/2005/8/layout/radial1"/>
    <dgm:cxn modelId="{F548CD79-A8DE-44E0-A8F4-A75360CEB0AF}" type="presParOf" srcId="{A6899BE2-E644-4F78-B6C6-119464AFE5AE}" destId="{AC488C22-E09D-496A-8B14-7399909FEDBC}" srcOrd="0" destOrd="0" presId="urn:microsoft.com/office/officeart/2005/8/layout/radial1"/>
    <dgm:cxn modelId="{4310DB85-61C6-416A-9781-B95217687B33}" type="presParOf" srcId="{46E0F8D1-27B0-4989-A4E3-8489E56A921A}" destId="{5902D0B9-A104-41D8-B387-12DC9358660C}" srcOrd="2" destOrd="0" presId="urn:microsoft.com/office/officeart/2005/8/layout/radial1"/>
    <dgm:cxn modelId="{F06DAA21-3075-4979-AB55-0BC52C963DAC}" type="presParOf" srcId="{46E0F8D1-27B0-4989-A4E3-8489E56A921A}" destId="{AC95FFCE-C066-4CC5-B608-F63FF2863EBD}" srcOrd="3" destOrd="0" presId="urn:microsoft.com/office/officeart/2005/8/layout/radial1"/>
    <dgm:cxn modelId="{29F2F1F5-CF0C-46F3-9C47-06A4268EFE1D}" type="presParOf" srcId="{AC95FFCE-C066-4CC5-B608-F63FF2863EBD}" destId="{B18431F1-3ADF-4A79-AAD1-4D56C2A105A0}" srcOrd="0" destOrd="0" presId="urn:microsoft.com/office/officeart/2005/8/layout/radial1"/>
    <dgm:cxn modelId="{B48A0AE6-CEF0-4C44-98D6-174281D18040}" type="presParOf" srcId="{46E0F8D1-27B0-4989-A4E3-8489E56A921A}" destId="{E9DF7CCF-CC62-4524-9731-B3DC5035A6CB}" srcOrd="4" destOrd="0" presId="urn:microsoft.com/office/officeart/2005/8/layout/radial1"/>
    <dgm:cxn modelId="{A7143DB9-AB65-47F8-8D42-3A562C82BFA3}" type="presParOf" srcId="{46E0F8D1-27B0-4989-A4E3-8489E56A921A}" destId="{2ECC116E-0C7E-4160-8B95-DF4E3081B8B8}" srcOrd="5" destOrd="0" presId="urn:microsoft.com/office/officeart/2005/8/layout/radial1"/>
    <dgm:cxn modelId="{4D5D92EB-8B54-4A9C-94BD-480A33DF6DD0}" type="presParOf" srcId="{2ECC116E-0C7E-4160-8B95-DF4E3081B8B8}" destId="{120D879D-449E-4FDF-B85F-4C6D45A0ACE4}" srcOrd="0" destOrd="0" presId="urn:microsoft.com/office/officeart/2005/8/layout/radial1"/>
    <dgm:cxn modelId="{16FE8D0A-1E5C-46E6-AE7C-6C1323EB7A37}" type="presParOf" srcId="{46E0F8D1-27B0-4989-A4E3-8489E56A921A}" destId="{33921D29-DD77-41CF-AEC8-F507435D72C0}" srcOrd="6" destOrd="0" presId="urn:microsoft.com/office/officeart/2005/8/layout/radial1"/>
    <dgm:cxn modelId="{E4B602D7-3AC1-436B-B127-3CAD679E4A88}" type="presParOf" srcId="{46E0F8D1-27B0-4989-A4E3-8489E56A921A}" destId="{17DBC5D5-598F-4372-9D4A-774B4F03649D}" srcOrd="7" destOrd="0" presId="urn:microsoft.com/office/officeart/2005/8/layout/radial1"/>
    <dgm:cxn modelId="{99428970-6C90-4A62-A3B4-C090447528EC}" type="presParOf" srcId="{17DBC5D5-598F-4372-9D4A-774B4F03649D}" destId="{7C746F88-94AB-45F6-9D9A-66B3B6A23810}" srcOrd="0" destOrd="0" presId="urn:microsoft.com/office/officeart/2005/8/layout/radial1"/>
    <dgm:cxn modelId="{B7D7D599-C151-4581-AF7F-59F78FE62FE0}" type="presParOf" srcId="{46E0F8D1-27B0-4989-A4E3-8489E56A921A}" destId="{87823788-1F32-4CC7-AE86-70482FF2502D}" srcOrd="8" destOrd="0" presId="urn:microsoft.com/office/officeart/2005/8/layout/radial1"/>
    <dgm:cxn modelId="{437918A5-F525-46E4-8284-06C1C194F0A3}" type="presParOf" srcId="{46E0F8D1-27B0-4989-A4E3-8489E56A921A}" destId="{7048F994-820C-45C6-9967-ACE7ADD21CD4}" srcOrd="9" destOrd="0" presId="urn:microsoft.com/office/officeart/2005/8/layout/radial1"/>
    <dgm:cxn modelId="{14882959-0A21-40CD-BE78-647D5C00E415}" type="presParOf" srcId="{7048F994-820C-45C6-9967-ACE7ADD21CD4}" destId="{F8258083-6707-4415-AE33-F8E59629838F}" srcOrd="0" destOrd="0" presId="urn:microsoft.com/office/officeart/2005/8/layout/radial1"/>
    <dgm:cxn modelId="{8D4271AA-E081-4417-B9C0-1064DAC53C6D}" type="presParOf" srcId="{46E0F8D1-27B0-4989-A4E3-8489E56A921A}" destId="{6A4EC22E-2397-4C52-A07C-1E009E05F95D}" srcOrd="10" destOrd="0" presId="urn:microsoft.com/office/officeart/2005/8/layout/radial1"/>
    <dgm:cxn modelId="{AB01FDB4-02C4-427E-8006-4649726283D5}" type="presParOf" srcId="{46E0F8D1-27B0-4989-A4E3-8489E56A921A}" destId="{F8F17222-F47C-40EE-AB5D-C0FA7EBA75B3}" srcOrd="11" destOrd="0" presId="urn:microsoft.com/office/officeart/2005/8/layout/radial1"/>
    <dgm:cxn modelId="{245985A1-6113-4567-8EF1-C430FA726B61}" type="presParOf" srcId="{F8F17222-F47C-40EE-AB5D-C0FA7EBA75B3}" destId="{2CAC0BA2-1A60-4199-813A-9CA3FAD0392D}" srcOrd="0" destOrd="0" presId="urn:microsoft.com/office/officeart/2005/8/layout/radial1"/>
    <dgm:cxn modelId="{842BAB3D-6C29-44D4-85DE-31E2D0523B47}" type="presParOf" srcId="{46E0F8D1-27B0-4989-A4E3-8489E56A921A}" destId="{D84BD9A3-8A48-48FF-A5DD-DF975E7F3796}" srcOrd="12" destOrd="0" presId="urn:microsoft.com/office/officeart/2005/8/layout/radial1"/>
    <dgm:cxn modelId="{561905B8-650B-4F2B-B88B-35A24D83E68A}" type="presParOf" srcId="{46E0F8D1-27B0-4989-A4E3-8489E56A921A}" destId="{6B3C9F5F-6A0C-4EB8-9B2B-7855B5C35391}" srcOrd="13" destOrd="0" presId="urn:microsoft.com/office/officeart/2005/8/layout/radial1"/>
    <dgm:cxn modelId="{DF9B1CA8-4ADE-4A3F-8241-675DEEAB0BCE}" type="presParOf" srcId="{6B3C9F5F-6A0C-4EB8-9B2B-7855B5C35391}" destId="{6ABEF090-BCA0-4939-B2E8-B46163B0EC18}" srcOrd="0" destOrd="0" presId="urn:microsoft.com/office/officeart/2005/8/layout/radial1"/>
    <dgm:cxn modelId="{7867EE67-9A27-44D6-8291-F3803A4FD532}" type="presParOf" srcId="{46E0F8D1-27B0-4989-A4E3-8489E56A921A}" destId="{C917B222-C24D-46D5-9792-4B6675BCDC37}" srcOrd="14" destOrd="0" presId="urn:microsoft.com/office/officeart/2005/8/layout/radial1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D3644B5-749A-4094-AAE5-3D47284D4145}" type="datetimeFigureOut">
              <a:rPr lang="sr-Latn-RS"/>
              <a:pPr>
                <a:defRPr/>
              </a:pPr>
              <a:t>29.9.2020.</a:t>
            </a:fld>
            <a:endParaRPr lang="sr-Lat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R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R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A7EAA24-8C7E-44CD-B960-FB8F1DFDE45D}" type="slidenum">
              <a:rPr lang="sr-Latn-RS"/>
              <a:pPr>
                <a:defRPr/>
              </a:pPr>
              <a:t>‹#›</a:t>
            </a:fld>
            <a:endParaRPr 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37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2437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fld id="{F29755FF-7796-4B77-8566-3D1B94E20746}" type="slidenum">
              <a:rPr lang="en-US" smtClean="0">
                <a:latin typeface="Calibri" pitchFamily="34" charset="0"/>
              </a:rPr>
              <a:pPr eaLnBrk="1" hangingPunct="1"/>
              <a:t>107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1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Slucaj 2006, iskljucen sa takmicenja u Tour de France</a:t>
            </a:r>
          </a:p>
        </p:txBody>
      </p:sp>
      <p:sp>
        <p:nvSpPr>
          <p:cNvPr id="12800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eaLnBrk="1" hangingPunct="1">
              <a:defRPr/>
            </a:pPr>
            <a:fld id="{809C8C5A-DC6C-4474-99E8-930E859E3D38}" type="slidenum">
              <a:rPr lang="en-US" sz="1200">
                <a:latin typeface="+mn-lt"/>
              </a:rPr>
              <a:pPr algn="r" eaLnBrk="1" hangingPunct="1">
                <a:defRPr/>
              </a:pPr>
              <a:t>122</a:t>
            </a:fld>
            <a:endParaRPr lang="en-US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5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13005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eaLnBrk="1" hangingPunct="1">
              <a:defRPr/>
            </a:pPr>
            <a:fld id="{BF748490-47F6-4DAC-B150-C336F1071385}" type="slidenum">
              <a:rPr lang="en-US" sz="1200">
                <a:latin typeface="+mn-lt"/>
              </a:rPr>
              <a:pPr algn="r" eaLnBrk="1" hangingPunct="1">
                <a:defRPr/>
              </a:pPr>
              <a:t>123</a:t>
            </a:fld>
            <a:endParaRPr lang="en-US" sz="1200">
              <a:latin typeface="+mn-lt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13107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eaLnBrk="1" hangingPunct="1">
              <a:defRPr/>
            </a:pPr>
            <a:fld id="{5BBEE681-AD81-44CA-909B-E7D7461AF458}" type="slidenum">
              <a:rPr lang="en-US" sz="1200">
                <a:latin typeface="+mn-lt"/>
              </a:rPr>
              <a:pPr algn="r" eaLnBrk="1" hangingPunct="1">
                <a:defRPr/>
              </a:pPr>
              <a:t>124</a:t>
            </a:fld>
            <a:endParaRPr lang="en-US" sz="1200">
              <a:latin typeface="+mn-l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73A06-498E-48BB-BF37-DFE7146D5C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A7728-D7BC-4BAE-A860-333683F4D9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C6E8B-7511-4B8D-B6BC-334608AB5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072A2-FDDD-4F7A-B60F-A60253883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en-GB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07CC6-E4A0-44D6-BC72-C54FFBACA6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58A97-45A7-49AC-9531-304DB120C1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8E29E-B5E0-4582-8DAD-4487FE483F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5B293-853E-47AD-A9B5-DFD925BAF2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03E49-092B-46F3-B50D-0A42E14383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13486-B8B4-4CE0-B88C-CCB4C93743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B7C95-DD38-4D53-953E-BA6DABF620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56BFC-EC66-49FA-A779-5851D19DDA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R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E675A-99DD-44A0-ADD8-5C08149291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69FFCE6-99FD-4ADC-BC75-8F1678FCE9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  <p:sldLayoutId id="2147483722" r:id="rId4"/>
    <p:sldLayoutId id="2147483721" r:id="rId5"/>
    <p:sldLayoutId id="2147483720" r:id="rId6"/>
    <p:sldLayoutId id="2147483719" r:id="rId7"/>
    <p:sldLayoutId id="2147483718" r:id="rId8"/>
    <p:sldLayoutId id="2147483717" r:id="rId9"/>
    <p:sldLayoutId id="2147483716" r:id="rId10"/>
    <p:sldLayoutId id="2147483715" r:id="rId11"/>
    <p:sldLayoutId id="2147483714" r:id="rId12"/>
    <p:sldLayoutId id="214748371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s-Cyrl-BA" dirty="0" smtClean="0"/>
              <a:t>Хигијена и екологија</a:t>
            </a:r>
            <a:endParaRPr lang="sr-Latn-C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s-Cyrl-BA" dirty="0" smtClean="0"/>
              <a:t>Тринаеста недеља наставе</a:t>
            </a:r>
            <a:endParaRPr lang="sr-Latn-C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Rectangle 2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sr-Latn-CS" sz="3600" b="1" smtClean="0"/>
              <a:t>Последице деловања стреса</a:t>
            </a:r>
            <a:endParaRPr lang="en-US" sz="3600" b="1" smtClean="0"/>
          </a:p>
        </p:txBody>
      </p:sp>
      <p:sp>
        <p:nvSpPr>
          <p:cNvPr id="326659" name="Rectangle 3"/>
          <p:cNvSpPr>
            <a:spLocks noGrp="1"/>
          </p:cNvSpPr>
          <p:nvPr>
            <p:ph type="body" idx="1"/>
          </p:nvPr>
        </p:nvSpPr>
        <p:spPr>
          <a:xfrm>
            <a:off x="304800" y="914400"/>
            <a:ext cx="8382000" cy="521176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80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800" smtClean="0"/>
              <a:t>• телесн</a:t>
            </a:r>
            <a:r>
              <a:rPr lang="sr-Latn-CS" sz="2800" smtClean="0"/>
              <a:t>и </a:t>
            </a:r>
            <a:r>
              <a:rPr lang="ru-RU" sz="2800" smtClean="0"/>
              <a:t>симптоми: главобоља, убрзан пулс, нагле промене крвног </a:t>
            </a:r>
            <a:r>
              <a:rPr lang="sr-Latn-CS" sz="2800" smtClean="0"/>
              <a:t>притиска</a:t>
            </a:r>
            <a:r>
              <a:rPr lang="ru-RU" sz="2800" smtClean="0"/>
              <a:t>, срчане аритмије, несаница, претерано знојење и др. </a:t>
            </a:r>
            <a:endParaRPr lang="sr-Latn-CS" sz="2800" smtClean="0"/>
          </a:p>
          <a:p>
            <a:pPr>
              <a:lnSpc>
                <a:spcPct val="80000"/>
              </a:lnSpc>
            </a:pPr>
            <a:r>
              <a:rPr lang="ru-RU" sz="2800" smtClean="0"/>
              <a:t>болести </a:t>
            </a:r>
            <a:r>
              <a:rPr lang="sr-Latn-CS" sz="2800" smtClean="0"/>
              <a:t>на чији настанак </a:t>
            </a:r>
            <a:r>
              <a:rPr lang="ru-RU" sz="2800" smtClean="0"/>
              <a:t>стрес има јак ут</a:t>
            </a:r>
            <a:r>
              <a:rPr lang="sr-Latn-CS" sz="2800" smtClean="0"/>
              <a:t>и</a:t>
            </a:r>
            <a:r>
              <a:rPr lang="ru-RU" sz="2800" smtClean="0"/>
              <a:t>цај, нпр.: чир на желуцу, бронхијална астма, обољења </a:t>
            </a:r>
            <a:r>
              <a:rPr lang="sr-Latn-CS" sz="2800" smtClean="0"/>
              <a:t>штитасте жлезде </a:t>
            </a:r>
            <a:r>
              <a:rPr lang="ru-RU" sz="2800" smtClean="0"/>
              <a:t>и др.;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800" smtClean="0"/>
              <a:t>• психичке: раздражљивост, тескоба, потиштеност, беспомоћност, осећај </a:t>
            </a:r>
            <a:r>
              <a:rPr lang="sr-Latn-CS" sz="2800" smtClean="0"/>
              <a:t>кривице</a:t>
            </a:r>
            <a:r>
              <a:rPr lang="ru-RU" sz="2800" smtClean="0"/>
              <a:t>, депресија, посттрауматски стресни поремећај;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800" smtClean="0"/>
              <a:t>• социјалне: социјална изолација и девијантно социјално понашање: агресија, алкохолизам, наркоманија, делинквенција.</a:t>
            </a:r>
          </a:p>
        </p:txBody>
      </p:sp>
    </p:spTree>
  </p:cSld>
  <p:clrMapOvr>
    <a:masterClrMapping/>
  </p:clrMapOvr>
  <p:transition advTm="48153"/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sr-Latn-CS" sz="2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sr-Latn-CS" sz="2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Latn-CS" sz="2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sr-Latn-CS" sz="2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sr-Latn-CS" sz="2600" dirty="0" smtClean="0"/>
              <a:t/>
            </a:r>
            <a:br>
              <a:rPr lang="sr-Latn-CS" sz="2600" dirty="0" smtClean="0"/>
            </a:br>
            <a:r>
              <a:rPr lang="sr-Latn-CS" sz="2600" dirty="0" smtClean="0"/>
              <a:t> </a:t>
            </a: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sr-Cyrl-CS" sz="2600" b="1" dirty="0" smtClean="0"/>
              <a:t>ИСХРАНА СПОРТИСТА</a:t>
            </a:r>
            <a:r>
              <a:rPr lang="en-US" sz="2600" dirty="0" smtClean="0"/>
              <a:t/>
            </a:r>
            <a:br>
              <a:rPr lang="en-US" sz="2600" dirty="0" smtClean="0"/>
            </a:br>
            <a:endParaRPr lang="en-US" sz="26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/>
            <a:r>
              <a:rPr lang="sr-Cyrl-CS" smtClean="0"/>
              <a:t>Од правилности исхране зависи не само здравствено стање спортиста, већ и резултати које они постижу у току такмичења. </a:t>
            </a:r>
            <a:endParaRPr lang="sr-Latn-CS" smtClean="0"/>
          </a:p>
          <a:p>
            <a:pPr algn="just"/>
            <a:r>
              <a:rPr lang="sr-Cyrl-CS" smtClean="0"/>
              <a:t>Спортисти строго треба да воде рачуна о  својим нутритивним потребама и начину исхране пре, за време и после тренинга</a:t>
            </a:r>
            <a:r>
              <a:rPr lang="sr-Latn-CS" smtClean="0"/>
              <a:t>. </a:t>
            </a:r>
            <a:endParaRPr lang="en-US" smtClean="0"/>
          </a:p>
        </p:txBody>
      </p:sp>
      <p:sp>
        <p:nvSpPr>
          <p:cNvPr id="182276" name="Text Box 4"/>
          <p:cNvSpPr txBox="1">
            <a:spLocks noChangeArrowheads="1"/>
          </p:cNvSpPr>
          <p:nvPr/>
        </p:nvSpPr>
        <p:spPr bwMode="auto">
          <a:xfrm>
            <a:off x="838200" y="228600"/>
            <a:ext cx="7696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/>
              <a:t>Значај правилне исхране код спортиста</a:t>
            </a:r>
            <a:endParaRPr lang="en-US"/>
          </a:p>
        </p:txBody>
      </p:sp>
    </p:spTree>
  </p:cSld>
  <p:clrMapOvr>
    <a:masterClrMapping/>
  </p:clrMapOvr>
  <p:transition advTm="22258">
    <p:strips dir="ld"/>
  </p:transition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Content Placeholder 2"/>
          <p:cNvSpPr>
            <a:spLocks noGrp="1"/>
          </p:cNvSpPr>
          <p:nvPr>
            <p:ph idx="4294967295"/>
          </p:nvPr>
        </p:nvSpPr>
        <p:spPr>
          <a:xfrm>
            <a:off x="457200" y="990600"/>
            <a:ext cx="8229600" cy="5867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Latn-CS" sz="2400" smtClean="0"/>
              <a:t> </a:t>
            </a:r>
            <a:r>
              <a:rPr lang="sr-Latn-CS" sz="2400" b="1" smtClean="0"/>
              <a:t>Енергетске потребе спортиста су веће од потреба особа истих година, пола, телесне тежине и висине</a:t>
            </a:r>
            <a:r>
              <a:rPr lang="sr-Latn-CS" sz="2400" smtClean="0"/>
              <a:t>, а које се не баве спортом.</a:t>
            </a:r>
          </a:p>
          <a:p>
            <a:pPr>
              <a:lnSpc>
                <a:spcPct val="90000"/>
              </a:lnSpc>
            </a:pPr>
            <a:endParaRPr lang="en-US" sz="2400" smtClean="0"/>
          </a:p>
          <a:p>
            <a:pPr>
              <a:lnSpc>
                <a:spcPct val="90000"/>
              </a:lnSpc>
            </a:pPr>
            <a:r>
              <a:rPr lang="sr-Latn-CS" sz="2400" smtClean="0"/>
              <a:t>Због интензивног мишићног рада </a:t>
            </a:r>
            <a:r>
              <a:rPr lang="sr-Latn-CS" sz="2400" b="1" smtClean="0"/>
              <a:t>нагомилавање метаболичких продуката киселе реакције доводи до смањења алкалине резерве у крви и ткивима</a:t>
            </a:r>
            <a:r>
              <a:rPr lang="sr-Latn-CS" sz="2400" smtClean="0"/>
              <a:t> </a:t>
            </a:r>
            <a:r>
              <a:rPr lang="sr-Latn-CS" sz="2400" smtClean="0">
                <a:cs typeface="Calibri" pitchFamily="34" charset="0"/>
              </a:rPr>
              <a:t>→</a:t>
            </a:r>
            <a:r>
              <a:rPr lang="sr-Latn-CS" sz="2400" smtClean="0"/>
              <a:t> смањења функционалних способности организма.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smtClean="0"/>
          </a:p>
          <a:p>
            <a:pPr>
              <a:lnSpc>
                <a:spcPct val="90000"/>
              </a:lnSpc>
            </a:pPr>
            <a:r>
              <a:rPr lang="sr-Latn-CS" sz="2400" b="1" smtClean="0"/>
              <a:t>Интензиван тренинг и такмичење су праћени</a:t>
            </a:r>
            <a:r>
              <a:rPr lang="sr-Latn-CS" sz="2400" smtClean="0"/>
              <a:t> </a:t>
            </a:r>
            <a:r>
              <a:rPr lang="sr-Latn-CS" sz="2400" b="1" smtClean="0"/>
              <a:t>великим губитком воде и минералних соли</a:t>
            </a:r>
            <a:r>
              <a:rPr lang="sr-Latn-CS" sz="2400" smtClean="0"/>
              <a:t>, нарочито натријум-хлорида и витамина, па су због тога потребе организма за водом, минералним солима и витаминима повећане у фази активног тренинга и такмичења. </a:t>
            </a:r>
            <a:endParaRPr lang="en-US" sz="2400" smtClean="0"/>
          </a:p>
          <a:p>
            <a:pPr>
              <a:lnSpc>
                <a:spcPct val="90000"/>
              </a:lnSpc>
            </a:pPr>
            <a:endParaRPr lang="en-US" sz="2400" smtClean="0"/>
          </a:p>
        </p:txBody>
      </p:sp>
    </p:spTree>
  </p:cSld>
  <p:clrMapOvr>
    <a:masterClrMapping/>
  </p:clrMapOvr>
  <p:transition advTm="46924">
    <p:plus/>
  </p:transition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0" y="914400"/>
          <a:ext cx="9144000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advTm="8199"/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Latn-CS" sz="2400" b="1" smtClean="0"/>
              <a:t>Утрошак калорија код одређених врста активности у току 30 минута </a:t>
            </a:r>
            <a:r>
              <a:rPr lang="en-US" sz="2400" b="1" smtClean="0"/>
              <a:t/>
            </a:r>
            <a:br>
              <a:rPr lang="en-US" sz="2400" b="1" smtClean="0"/>
            </a:br>
            <a:endParaRPr lang="en-US" sz="2400" b="1" smtClean="0"/>
          </a:p>
        </p:txBody>
      </p:sp>
      <p:sp>
        <p:nvSpPr>
          <p:cNvPr id="187395" name="Content Placeholder 2"/>
          <p:cNvSpPr>
            <a:spLocks noGrp="1"/>
          </p:cNvSpPr>
          <p:nvPr>
            <p:ph idx="4294967295"/>
          </p:nvPr>
        </p:nvSpPr>
        <p:spPr>
          <a:xfrm>
            <a:off x="381000" y="1219200"/>
            <a:ext cx="8229600" cy="4941888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000" b="1" smtClean="0"/>
              <a:t>Спорт</a:t>
            </a:r>
            <a:r>
              <a:rPr lang="sr-Latn-CS" sz="2000" b="1" smtClean="0"/>
              <a:t>   </a:t>
            </a:r>
            <a:r>
              <a:rPr lang="sr-Latn-CS" sz="2000" smtClean="0"/>
              <a:t>                                              	                </a:t>
            </a:r>
            <a:r>
              <a:rPr lang="en-US" sz="2000" b="1" smtClean="0"/>
              <a:t>kcal</a:t>
            </a:r>
          </a:p>
          <a:p>
            <a:pPr>
              <a:lnSpc>
                <a:spcPct val="80000"/>
              </a:lnSpc>
            </a:pPr>
            <a:r>
              <a:rPr lang="sr-Latn-CS" sz="2000" smtClean="0"/>
              <a:t>скијање                                              </a:t>
            </a:r>
            <a:r>
              <a:rPr lang="en-US" sz="2000" smtClean="0"/>
              <a:t>           </a:t>
            </a:r>
            <a:r>
              <a:rPr lang="sr-Latn-CS" sz="2000" smtClean="0"/>
              <a:t> </a:t>
            </a:r>
            <a:r>
              <a:rPr lang="en-US" sz="2000" b="1" smtClean="0"/>
              <a:t>600</a:t>
            </a:r>
          </a:p>
          <a:p>
            <a:pPr>
              <a:lnSpc>
                <a:spcPct val="80000"/>
              </a:lnSpc>
            </a:pPr>
            <a:r>
              <a:rPr lang="sr-Latn-CS" sz="2000" smtClean="0"/>
              <a:t>кошарка                                             </a:t>
            </a:r>
            <a:r>
              <a:rPr lang="en-US" sz="2000" smtClean="0"/>
              <a:t>           </a:t>
            </a:r>
            <a:r>
              <a:rPr lang="sr-Latn-CS" sz="2000" smtClean="0"/>
              <a:t> </a:t>
            </a:r>
            <a:r>
              <a:rPr lang="en-US" sz="2000" b="1" smtClean="0"/>
              <a:t>600</a:t>
            </a:r>
          </a:p>
          <a:p>
            <a:pPr>
              <a:lnSpc>
                <a:spcPct val="80000"/>
              </a:lnSpc>
            </a:pPr>
            <a:r>
              <a:rPr lang="sr-Latn-CS" sz="2000" smtClean="0"/>
              <a:t>трчање (8.5 км/)                               	</a:t>
            </a:r>
            <a:r>
              <a:rPr lang="en-US" sz="2000" smtClean="0"/>
              <a:t>570</a:t>
            </a:r>
          </a:p>
          <a:p>
            <a:pPr>
              <a:lnSpc>
                <a:spcPct val="80000"/>
              </a:lnSpc>
            </a:pPr>
            <a:r>
              <a:rPr lang="sr-Latn-CS" sz="2000" smtClean="0"/>
              <a:t>прескок                                             </a:t>
            </a:r>
            <a:r>
              <a:rPr lang="en-US" sz="2000" smtClean="0"/>
              <a:t>           </a:t>
            </a:r>
            <a:r>
              <a:rPr lang="sr-Latn-CS" sz="2000" smtClean="0"/>
              <a:t>  </a:t>
            </a:r>
            <a:r>
              <a:rPr lang="en-US" sz="2000" smtClean="0"/>
              <a:t>550</a:t>
            </a:r>
          </a:p>
          <a:p>
            <a:pPr>
              <a:lnSpc>
                <a:spcPct val="80000"/>
              </a:lnSpc>
            </a:pPr>
            <a:r>
              <a:rPr lang="sr-Latn-CS" sz="2000" smtClean="0"/>
              <a:t>пливање                                            </a:t>
            </a:r>
            <a:r>
              <a:rPr lang="en-US" sz="2000" smtClean="0"/>
              <a:t>         </a:t>
            </a:r>
            <a:r>
              <a:rPr lang="sr-Latn-CS" sz="2000" smtClean="0"/>
              <a:t>  </a:t>
            </a:r>
            <a:r>
              <a:rPr lang="en-US" sz="2000" smtClean="0"/>
              <a:t>500</a:t>
            </a:r>
          </a:p>
          <a:p>
            <a:pPr>
              <a:lnSpc>
                <a:spcPct val="80000"/>
              </a:lnSpc>
            </a:pPr>
            <a:r>
              <a:rPr lang="sr-Latn-CS" sz="2000" smtClean="0"/>
              <a:t>планинарење                                     </a:t>
            </a:r>
            <a:r>
              <a:rPr lang="en-US" sz="2000" smtClean="0"/>
              <a:t>        </a:t>
            </a:r>
            <a:r>
              <a:rPr lang="sr-Latn-CS" sz="2000" smtClean="0"/>
              <a:t> </a:t>
            </a:r>
            <a:r>
              <a:rPr lang="en-US" sz="2000" smtClean="0"/>
              <a:t>500</a:t>
            </a:r>
          </a:p>
          <a:p>
            <a:pPr>
              <a:lnSpc>
                <a:spcPct val="80000"/>
              </a:lnSpc>
            </a:pPr>
            <a:r>
              <a:rPr lang="sr-Latn-CS" sz="2000" smtClean="0"/>
              <a:t>тешке гимнастичке в.                        	</a:t>
            </a:r>
            <a:r>
              <a:rPr lang="en-US" sz="2000" smtClean="0"/>
              <a:t>450</a:t>
            </a:r>
          </a:p>
          <a:p>
            <a:pPr>
              <a:lnSpc>
                <a:spcPct val="80000"/>
              </a:lnSpc>
            </a:pPr>
            <a:r>
              <a:rPr lang="sr-Latn-CS" sz="2000" smtClean="0"/>
              <a:t>вожња бициклом                               </a:t>
            </a:r>
            <a:r>
              <a:rPr lang="en-US" sz="2000" smtClean="0"/>
              <a:t>        </a:t>
            </a:r>
            <a:r>
              <a:rPr lang="sr-Latn-CS" sz="2000" smtClean="0"/>
              <a:t> </a:t>
            </a:r>
            <a:r>
              <a:rPr lang="en-US" sz="2000" smtClean="0"/>
              <a:t>410</a:t>
            </a:r>
          </a:p>
          <a:p>
            <a:pPr>
              <a:lnSpc>
                <a:spcPct val="80000"/>
              </a:lnSpc>
            </a:pPr>
            <a:r>
              <a:rPr lang="sr-Latn-CS" sz="2000" smtClean="0"/>
              <a:t>брзо ходање (6 км/х)                    	</a:t>
            </a:r>
            <a:r>
              <a:rPr lang="en-US" sz="2000" smtClean="0"/>
              <a:t>300</a:t>
            </a:r>
          </a:p>
          <a:p>
            <a:pPr>
              <a:lnSpc>
                <a:spcPct val="80000"/>
              </a:lnSpc>
            </a:pPr>
            <a:r>
              <a:rPr lang="sr-Latn-CS" sz="2000" smtClean="0"/>
              <a:t>вежбе на гимнастичким справама  	</a:t>
            </a:r>
            <a:r>
              <a:rPr lang="en-US" sz="2000" smtClean="0"/>
              <a:t>290</a:t>
            </a:r>
          </a:p>
          <a:p>
            <a:pPr>
              <a:lnSpc>
                <a:spcPct val="80000"/>
              </a:lnSpc>
            </a:pPr>
            <a:r>
              <a:rPr lang="sr-Latn-CS" sz="2000" smtClean="0"/>
              <a:t>лагани ход (4.2 км/х)                       	</a:t>
            </a:r>
            <a:r>
              <a:rPr lang="en-US" sz="2000" smtClean="0"/>
              <a:t>200</a:t>
            </a:r>
          </a:p>
          <a:p>
            <a:pPr>
              <a:lnSpc>
                <a:spcPct val="80000"/>
              </a:lnSpc>
            </a:pPr>
            <a:r>
              <a:rPr lang="sr-Latn-CS" sz="2000" smtClean="0"/>
              <a:t>лаке гимнастичке вежбе                    </a:t>
            </a:r>
            <a:r>
              <a:rPr lang="en-US" sz="2000" smtClean="0"/>
              <a:t>        </a:t>
            </a:r>
            <a:r>
              <a:rPr lang="en-US" sz="2000" b="1" smtClean="0"/>
              <a:t>170</a:t>
            </a:r>
            <a:endParaRPr lang="sr-Latn-CS" sz="2000" b="1" smtClean="0"/>
          </a:p>
        </p:txBody>
      </p:sp>
    </p:spTree>
  </p:cSld>
  <p:clrMapOvr>
    <a:masterClrMapping/>
  </p:clrMapOvr>
  <p:transition advTm="17269">
    <p:pull dir="u"/>
  </p:transition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Content Placeholder 2"/>
          <p:cNvSpPr>
            <a:spLocks noGrp="1"/>
          </p:cNvSpPr>
          <p:nvPr>
            <p:ph idx="4294967295"/>
          </p:nvPr>
        </p:nvSpPr>
        <p:spPr>
          <a:xfrm>
            <a:off x="381000" y="685800"/>
            <a:ext cx="8229600" cy="6172200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sr-Latn-CS" sz="2000" smtClean="0"/>
              <a:t>Уколико у организму постоји дефицит угљених хидрата, протеини могу да се претворе у глукозу и тиме организму обезбеде неопходну енергију.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sr-Latn-CS" sz="2000" smtClean="0"/>
              <a:t>     </a:t>
            </a:r>
          </a:p>
          <a:p>
            <a:pPr algn="just">
              <a:lnSpc>
                <a:spcPct val="80000"/>
              </a:lnSpc>
              <a:buFontTx/>
              <a:buChar char="•"/>
            </a:pPr>
            <a:r>
              <a:rPr lang="sr-Latn-CS" sz="2000" smtClean="0"/>
              <a:t>Протеини, могу да буду конвертовани у масне киселине и искоришћени као основ за стварање масти. 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sr-Latn-CS" sz="2000" smtClean="0"/>
          </a:p>
          <a:p>
            <a:pPr algn="just">
              <a:lnSpc>
                <a:spcPct val="80000"/>
              </a:lnSpc>
              <a:buFontTx/>
              <a:buChar char="•"/>
            </a:pPr>
            <a:r>
              <a:rPr lang="sr-Latn-CS" sz="2000" smtClean="0"/>
              <a:t>Аминокиселине које нису ушле ни у један процес претварају се у уреу и излучују из организма. </a:t>
            </a:r>
            <a:endParaRPr lang="en-US" sz="2000" smtClean="0"/>
          </a:p>
          <a:p>
            <a:pPr algn="just">
              <a:lnSpc>
                <a:spcPct val="80000"/>
              </a:lnSpc>
            </a:pPr>
            <a:endParaRPr lang="sr-Latn-CS" sz="2000" smtClean="0"/>
          </a:p>
          <a:p>
            <a:pPr algn="just">
              <a:lnSpc>
                <a:spcPct val="80000"/>
              </a:lnSpc>
            </a:pPr>
            <a:r>
              <a:rPr lang="sr-Latn-CS" sz="2000" smtClean="0"/>
              <a:t>Препоруке су да свакодневно треба уносити минимум 0.8 г протеина по кг телесне тежине, за здраве особе са нормалном физичком активношћу, а уколико су у питању спортови снаге и издржљивости, те потребе могу бити знатно веће.</a:t>
            </a:r>
          </a:p>
          <a:p>
            <a:pPr algn="just">
              <a:lnSpc>
                <a:spcPct val="80000"/>
              </a:lnSpc>
            </a:pPr>
            <a:endParaRPr lang="sr-Latn-CS" sz="2000" smtClean="0"/>
          </a:p>
          <a:p>
            <a:pPr algn="just">
              <a:lnSpc>
                <a:spcPct val="80000"/>
              </a:lnSpc>
            </a:pPr>
            <a:r>
              <a:rPr lang="sr-Latn-CS" sz="2000" smtClean="0"/>
              <a:t>Прекомеран унос протеина може да доведе до прекомерне тежине, дехидратације и губитка калцијума у организму. </a:t>
            </a:r>
            <a:endParaRPr lang="en-US" sz="2000" smtClean="0"/>
          </a:p>
          <a:p>
            <a:pPr algn="just">
              <a:lnSpc>
                <a:spcPct val="80000"/>
              </a:lnSpc>
            </a:pPr>
            <a:endParaRPr lang="en-US" sz="2000" smtClean="0"/>
          </a:p>
        </p:txBody>
      </p:sp>
      <p:sp>
        <p:nvSpPr>
          <p:cNvPr id="190468" name="Text Box 4"/>
          <p:cNvSpPr txBox="1">
            <a:spLocks noChangeArrowheads="1"/>
          </p:cNvSpPr>
          <p:nvPr/>
        </p:nvSpPr>
        <p:spPr bwMode="auto">
          <a:xfrm>
            <a:off x="1371600" y="0"/>
            <a:ext cx="6858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/>
              <a:t>Протеини у исхрани спортиста</a:t>
            </a:r>
            <a:endParaRPr lang="en-US"/>
          </a:p>
        </p:txBody>
      </p:sp>
    </p:spTree>
  </p:cSld>
  <p:clrMapOvr>
    <a:masterClrMapping/>
  </p:clrMapOvr>
  <p:transition advTm="54400">
    <p:cut thruBlk="1"/>
  </p:transition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1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914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Дневне</a:t>
            </a:r>
            <a:r>
              <a:rPr lang="en-US" sz="3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потребе</a:t>
            </a:r>
            <a:r>
              <a:rPr lang="en-US" sz="3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3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протеинима</a:t>
            </a:r>
            <a:endParaRPr lang="en-US" sz="3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1219200" y="2971800"/>
            <a:ext cx="19050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sr-Latn-CS">
              <a:latin typeface="Calibri" pitchFamily="34" charset="0"/>
            </a:endParaRPr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0" y="762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>
              <a:spcBef>
                <a:spcPct val="20000"/>
              </a:spcBef>
              <a:buClr>
                <a:schemeClr val="accent2"/>
              </a:buClr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69900" indent="-469900">
              <a:spcBef>
                <a:spcPct val="20000"/>
              </a:spcBef>
              <a:buClr>
                <a:schemeClr val="accent2"/>
              </a:buClr>
            </a:pP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Здрава одрасла особа           	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         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0,8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kg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телесне масе</a:t>
            </a:r>
          </a:p>
          <a:p>
            <a:pPr marL="469900" indent="-469900">
              <a:spcBef>
                <a:spcPct val="20000"/>
              </a:spcBef>
              <a:buClr>
                <a:schemeClr val="accent2"/>
              </a:buClr>
            </a:pP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У периоду адолесценције      		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0,9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kg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телесне масе</a:t>
            </a:r>
          </a:p>
          <a:p>
            <a:pPr marL="469900" indent="-469900">
              <a:spcBef>
                <a:spcPct val="20000"/>
              </a:spcBef>
              <a:buClr>
                <a:schemeClr val="accent2"/>
              </a:buClr>
            </a:pP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Спортови издржљивости          	   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sr-Latn-CS" sz="2000" b="1" dirty="0">
                <a:latin typeface="Times New Roman" pitchFamily="18" charset="0"/>
                <a:cs typeface="Times New Roman" pitchFamily="18" charset="0"/>
              </a:rPr>
              <a:t>1,2 до 1,4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kg</a:t>
            </a:r>
            <a:r>
              <a:rPr lang="sr-Latn-CS" sz="2000" b="1" dirty="0">
                <a:latin typeface="Times New Roman" pitchFamily="18" charset="0"/>
                <a:cs typeface="Times New Roman" pitchFamily="18" charset="0"/>
              </a:rPr>
              <a:t> телесне масе</a:t>
            </a:r>
          </a:p>
          <a:p>
            <a:pPr marL="469900" indent="-469900">
              <a:spcBef>
                <a:spcPct val="20000"/>
              </a:spcBef>
              <a:buClr>
                <a:schemeClr val="accent2"/>
              </a:buClr>
            </a:pP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Спортови снаге и брзине     	   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sr-Latn-CS" sz="2000" b="1" dirty="0">
                <a:latin typeface="Times New Roman" pitchFamily="18" charset="0"/>
                <a:cs typeface="Times New Roman" pitchFamily="18" charset="0"/>
              </a:rPr>
              <a:t>1,2 до 1,8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kg</a:t>
            </a:r>
            <a:r>
              <a:rPr lang="sr-Latn-CS" sz="2000" b="1" dirty="0">
                <a:latin typeface="Times New Roman" pitchFamily="18" charset="0"/>
                <a:cs typeface="Times New Roman" pitchFamily="18" charset="0"/>
              </a:rPr>
              <a:t> телесне масе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marL="469900" indent="-469900">
              <a:spcBef>
                <a:spcPct val="20000"/>
              </a:spcBef>
              <a:buClr>
                <a:schemeClr val="accent2"/>
              </a:buClr>
            </a:pP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Бодибилдинг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sr-Latn-C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до 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r-Latn-C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kg</a:t>
            </a:r>
            <a:r>
              <a:rPr lang="sr-Latn-C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телесне масе</a:t>
            </a:r>
            <a:endParaRPr lang="en-US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69900" indent="-469900">
              <a:spcBef>
                <a:spcPct val="20000"/>
              </a:spcBef>
              <a:buClr>
                <a:schemeClr val="accent2"/>
              </a:buClr>
            </a:pPr>
            <a:endParaRPr lang="en-US" sz="2100" dirty="0">
              <a:latin typeface="Times New Roman" pitchFamily="18" charset="0"/>
              <a:cs typeface="Times New Roman" pitchFamily="18" charset="0"/>
            </a:endParaRPr>
          </a:p>
          <a:p>
            <a:pPr marL="469900" indent="-469900">
              <a:spcBef>
                <a:spcPct val="20000"/>
              </a:spcBef>
              <a:buClr>
                <a:schemeClr val="accent2"/>
              </a:buClr>
            </a:pPr>
            <a:endParaRPr lang="sr-Latn-CS" sz="2100" dirty="0">
              <a:latin typeface="Times New Roman" pitchFamily="18" charset="0"/>
              <a:cs typeface="Times New Roman" pitchFamily="18" charset="0"/>
            </a:endParaRPr>
          </a:p>
          <a:p>
            <a:pPr marL="469900" indent="-469900">
              <a:spcBef>
                <a:spcPct val="20000"/>
              </a:spcBef>
              <a:buClr>
                <a:schemeClr val="accent2"/>
              </a:buClr>
            </a:pP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sz="2100" dirty="0" err="1">
                <a:latin typeface="Times New Roman" pitchFamily="18" charset="0"/>
                <a:cs typeface="Times New Roman" pitchFamily="18" charset="0"/>
              </a:rPr>
              <a:t>савременој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>
                <a:latin typeface="Times New Roman" pitchFamily="18" charset="0"/>
                <a:cs typeface="Times New Roman" pitchFamily="18" charset="0"/>
              </a:rPr>
              <a:t>исхрани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>
                <a:latin typeface="Times New Roman" pitchFamily="18" charset="0"/>
                <a:cs typeface="Times New Roman" pitchFamily="18" charset="0"/>
              </a:rPr>
              <a:t>унос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>
                <a:latin typeface="Times New Roman" pitchFamily="18" charset="0"/>
                <a:cs typeface="Times New Roman" pitchFamily="18" charset="0"/>
              </a:rPr>
              <a:t>протеина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>
                <a:latin typeface="Times New Roman" pitchFamily="18" charset="0"/>
                <a:cs typeface="Times New Roman" pitchFamily="18" charset="0"/>
              </a:rPr>
              <a:t>уцествује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b="1" dirty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n-US" sz="2100" b="1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100" b="1" dirty="0">
                <a:latin typeface="Times New Roman" pitchFamily="18" charset="0"/>
                <a:cs typeface="Times New Roman" pitchFamily="18" charset="0"/>
              </a:rPr>
              <a:t> 15% </a:t>
            </a:r>
          </a:p>
          <a:p>
            <a:pPr marL="469900" indent="-469900">
              <a:spcBef>
                <a:spcPct val="20000"/>
              </a:spcBef>
              <a:buClr>
                <a:schemeClr val="accent2"/>
              </a:buClr>
            </a:pPr>
            <a:r>
              <a:rPr lang="en-US" sz="21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1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(20%) </a:t>
            </a:r>
            <a:r>
              <a:rPr lang="en-US" sz="2100" dirty="0" err="1">
                <a:latin typeface="Times New Roman" pitchFamily="18" charset="0"/>
                <a:cs typeface="Times New Roman" pitchFamily="18" charset="0"/>
              </a:rPr>
              <a:t>дневног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>
                <a:latin typeface="Times New Roman" pitchFamily="18" charset="0"/>
                <a:cs typeface="Times New Roman" pitchFamily="18" charset="0"/>
              </a:rPr>
              <a:t>калоријског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 err="1">
                <a:latin typeface="Times New Roman" pitchFamily="18" charset="0"/>
                <a:cs typeface="Times New Roman" pitchFamily="18" charset="0"/>
              </a:rPr>
              <a:t>уноса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100" u="sng" dirty="0" err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оптимално</a:t>
            </a:r>
            <a:r>
              <a:rPr lang="en-US" sz="2100" u="sng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15%</a:t>
            </a:r>
            <a:r>
              <a:rPr lang="en-US" sz="21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75" y="692150"/>
            <a:ext cx="9144000" cy="838200"/>
          </a:xfrm>
        </p:spPr>
        <p:txBody>
          <a:bodyPr/>
          <a:lstStyle/>
          <a:p>
            <a:pPr eaLnBrk="1" hangingPunct="1"/>
            <a:r>
              <a:rPr lang="en-US" sz="3400" smtClean="0"/>
              <a:t>Препоручени дневни унос </a:t>
            </a:r>
            <a:r>
              <a:rPr lang="sr-Latn-CS" sz="3400" smtClean="0"/>
              <a:t>масти за спортисте</a:t>
            </a:r>
            <a:endParaRPr lang="en-US" sz="3400" smtClean="0"/>
          </a:p>
        </p:txBody>
      </p:sp>
      <p:sp>
        <p:nvSpPr>
          <p:cNvPr id="2263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686800" cy="5257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110000"/>
              </a:lnSpc>
            </a:pPr>
            <a:r>
              <a:rPr lang="en-US" sz="3100" smtClean="0"/>
              <a:t>Унос липида не би требало да прелази </a:t>
            </a:r>
            <a:r>
              <a:rPr lang="en-US" sz="31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30%</a:t>
            </a:r>
            <a:r>
              <a:rPr lang="en-US" sz="3100" smtClean="0"/>
              <a:t> од укупног дневног калоријског уноса 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en-US" sz="3100" smtClean="0"/>
              <a:t>     (</a:t>
            </a:r>
            <a:r>
              <a:rPr lang="en-US" sz="3100" b="1" u="sng" smtClean="0"/>
              <a:t>мање од 10% </a:t>
            </a:r>
            <a:r>
              <a:rPr lang="en-US" sz="3100" u="sng" smtClean="0"/>
              <a:t>за засићене масне киселине</a:t>
            </a:r>
            <a:r>
              <a:rPr lang="en-US" sz="3100" smtClean="0"/>
              <a:t>)</a:t>
            </a:r>
          </a:p>
          <a:p>
            <a:pPr eaLnBrk="1" hangingPunct="1">
              <a:lnSpc>
                <a:spcPct val="110000"/>
              </a:lnSpc>
            </a:pPr>
            <a:r>
              <a:rPr lang="en-US" sz="3100" u="sng" smtClean="0"/>
              <a:t>Незасићене масне киселине </a:t>
            </a:r>
            <a:r>
              <a:rPr lang="en-US" sz="3100" smtClean="0"/>
              <a:t>бар </a:t>
            </a:r>
            <a:r>
              <a:rPr lang="en-US" sz="31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70%</a:t>
            </a:r>
            <a:r>
              <a:rPr lang="en-US" sz="3100" smtClean="0"/>
              <a:t> од укупног уноса масти са односом </a:t>
            </a:r>
            <a:r>
              <a:rPr lang="en-US" sz="31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50:50</a:t>
            </a:r>
            <a:r>
              <a:rPr lang="en-US" sz="3100" smtClean="0"/>
              <a:t> између полинезасићених и мононезаси</a:t>
            </a:r>
            <a:r>
              <a:rPr lang="sr-Latn-CS" sz="3100" smtClean="0"/>
              <a:t>ћ</a:t>
            </a:r>
            <a:r>
              <a:rPr lang="en-US" sz="3100" smtClean="0"/>
              <a:t>ених масних киселина</a:t>
            </a:r>
          </a:p>
          <a:p>
            <a:pPr eaLnBrk="1" hangingPunct="1">
              <a:lnSpc>
                <a:spcPct val="110000"/>
              </a:lnSpc>
            </a:pPr>
            <a:r>
              <a:rPr lang="en-US" sz="3100" b="1" u="sng" smtClean="0"/>
              <a:t>Мање од </a:t>
            </a:r>
            <a:r>
              <a:rPr lang="en-US" sz="3100" b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300 mg</a:t>
            </a:r>
            <a:r>
              <a:rPr lang="en-US" sz="3100" b="1" u="sng" smtClean="0"/>
              <a:t> холестерола дневно</a:t>
            </a:r>
          </a:p>
        </p:txBody>
      </p:sp>
    </p:spTree>
  </p:cSld>
  <p:clrMapOvr>
    <a:masterClrMapping/>
  </p:clrMapOvr>
  <p:transition advTm="37232"/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Content Placeholder 2"/>
          <p:cNvSpPr>
            <a:spLocks noGrp="1"/>
          </p:cNvSpPr>
          <p:nvPr>
            <p:ph idx="4294967295"/>
          </p:nvPr>
        </p:nvSpPr>
        <p:spPr>
          <a:xfrm>
            <a:off x="381000" y="609600"/>
            <a:ext cx="8229600" cy="6248400"/>
          </a:xfrm>
        </p:spPr>
        <p:txBody>
          <a:bodyPr/>
          <a:lstStyle/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sr-Latn-CS" sz="2800" b="1" smtClean="0"/>
              <a:t>Угљени хидрати у исхрани спортиста</a:t>
            </a:r>
            <a:endParaRPr lang="en-US" sz="2800" b="1" smtClean="0"/>
          </a:p>
          <a:p>
            <a:pPr algn="just">
              <a:lnSpc>
                <a:spcPct val="80000"/>
              </a:lnSpc>
            </a:pPr>
            <a:r>
              <a:rPr lang="sr-Latn-CS" sz="2400" b="1" smtClean="0"/>
              <a:t>Угљени хидрати треба да обезбеде 60% од укупне енергетске потребе у току дана. </a:t>
            </a:r>
          </a:p>
          <a:p>
            <a:pPr algn="just">
              <a:lnSpc>
                <a:spcPct val="80000"/>
              </a:lnSpc>
            </a:pPr>
            <a:r>
              <a:rPr lang="sr-Latn-CS" sz="2400" b="1" smtClean="0"/>
              <a:t>На сам дан такмичења користе се претежно прости шећери, моносахариди и дисахариди, који се лако апсорбују. </a:t>
            </a:r>
          </a:p>
          <a:p>
            <a:pPr algn="just">
              <a:lnSpc>
                <a:spcPct val="80000"/>
              </a:lnSpc>
            </a:pPr>
            <a:r>
              <a:rPr lang="sr-Latn-CS" sz="2400" b="1" smtClean="0"/>
              <a:t>Резерве шећера су око 300-400</a:t>
            </a:r>
            <a:r>
              <a:rPr lang="en-US" sz="2400" b="1" smtClean="0"/>
              <a:t>g</a:t>
            </a:r>
            <a:r>
              <a:rPr lang="sr-Latn-CS" sz="2400" b="1" smtClean="0"/>
              <a:t> (1200-1600 </a:t>
            </a:r>
            <a:r>
              <a:rPr lang="en-US" sz="2400" b="1" smtClean="0"/>
              <a:t>kCal</a:t>
            </a:r>
            <a:r>
              <a:rPr lang="sr-Latn-CS" sz="2400" b="1" smtClean="0"/>
              <a:t>)</a:t>
            </a:r>
            <a:r>
              <a:rPr lang="en-US" sz="2400" b="1" smtClean="0"/>
              <a:t> - </a:t>
            </a:r>
            <a:r>
              <a:rPr lang="sr-Latn-CS" sz="2400" b="1" smtClean="0"/>
              <a:t>при већим физичким напорима ове резерве бивају истрошене. Уколико се не надокнаде, у организму се почиње стварати неопходна глукоза из протеина и масти. </a:t>
            </a:r>
          </a:p>
          <a:p>
            <a:pPr algn="just">
              <a:lnSpc>
                <a:spcPct val="80000"/>
              </a:lnSpc>
            </a:pPr>
            <a:r>
              <a:rPr lang="sr-Latn-CS" sz="2400" b="1" smtClean="0"/>
              <a:t>Особама које су изложене већим физичким напорима даје се допунска количина угљених хидрата, како би се заштитиле беланчевине организма. </a:t>
            </a:r>
          </a:p>
          <a:p>
            <a:pPr algn="just">
              <a:lnSpc>
                <a:spcPct val="80000"/>
              </a:lnSpc>
            </a:pPr>
            <a:r>
              <a:rPr lang="sr-Latn-CS" sz="2400" b="1" smtClean="0"/>
              <a:t>Уколико се уноси вишак угљених хидрата, организам ће их таложити у виду резерви, а када се попуне резерве угљени хидрати се претварају у масти и таложе у виду масног ткива.  </a:t>
            </a:r>
            <a:endParaRPr lang="en-US" sz="2400" b="1" smtClean="0"/>
          </a:p>
          <a:p>
            <a:pPr>
              <a:lnSpc>
                <a:spcPct val="80000"/>
              </a:lnSpc>
            </a:pPr>
            <a:endParaRPr lang="en-US" sz="2400" b="1" smtClean="0"/>
          </a:p>
        </p:txBody>
      </p:sp>
    </p:spTree>
  </p:cSld>
  <p:clrMapOvr>
    <a:masterClrMapping/>
  </p:clrMapOvr>
  <p:transition advTm="41905">
    <p:pull/>
  </p:transition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pPr eaLnBrk="1" hangingPunct="1"/>
            <a:r>
              <a:rPr lang="sr-Latn-CS" smtClean="0">
                <a:latin typeface="Times New Roman" pitchFamily="18" charset="0"/>
                <a:cs typeface="Times New Roman" pitchFamily="18" charset="0"/>
              </a:rPr>
              <a:t>Унос угљених хидрата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-препоруке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4294967295"/>
          </p:nvPr>
        </p:nvSpPr>
        <p:spPr>
          <a:xfrm>
            <a:off x="0" y="1066800"/>
            <a:ext cx="6934200" cy="5562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600" b="1" i="1" dirty="0" smtClean="0">
                <a:latin typeface="Times New Roman" pitchFamily="18" charset="0"/>
                <a:cs typeface="Times New Roman" pitchFamily="18" charset="0"/>
              </a:rPr>
              <a:t>Пре </a:t>
            </a:r>
            <a:r>
              <a:rPr lang="en-US" sz="2600" b="1" i="1" dirty="0" err="1" smtClean="0">
                <a:latin typeface="Times New Roman" pitchFamily="18" charset="0"/>
                <a:cs typeface="Times New Roman" pitchFamily="18" charset="0"/>
              </a:rPr>
              <a:t>активности</a:t>
            </a:r>
            <a:r>
              <a:rPr lang="sr-Latn-CS" sz="19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lvl="1" eaLnBrk="1" hangingPunct="1">
              <a:lnSpc>
                <a:spcPct val="80000"/>
              </a:lnSpc>
              <a:buSzPct val="60000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4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сата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активности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lnSpc>
                <a:spcPct val="80000"/>
              </a:lnSpc>
              <a:buSzPct val="60000"/>
            </a:pPr>
            <a:r>
              <a:rPr lang="en-US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Унети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en-US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5g</a:t>
            </a:r>
            <a:r>
              <a:rPr lang="sr-Latn-C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kg </a:t>
            </a:r>
            <a:r>
              <a:rPr lang="sr-Latn-C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ТМ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(150 </a:t>
            </a:r>
            <a:r>
              <a:rPr lang="en-US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300 g) </a:t>
            </a:r>
            <a:r>
              <a:rPr lang="en-US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дан</a:t>
            </a:r>
            <a:r>
              <a:rPr lang="en-US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 eaLnBrk="1" hangingPunct="1">
              <a:lnSpc>
                <a:spcPct val="80000"/>
              </a:lnSpc>
              <a:buSzPct val="60000"/>
            </a:pP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оже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мали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оброк</a:t>
            </a: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сат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активности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lnSpc>
                <a:spcPct val="80000"/>
              </a:lnSpc>
              <a:buSzPct val="60000"/>
            </a:pP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низак гликемијски индекс</a:t>
            </a:r>
          </a:p>
          <a:p>
            <a:pPr lvl="1" eaLnBrk="1" hangingPunct="1">
              <a:lnSpc>
                <a:spcPct val="80000"/>
              </a:lnSpc>
            </a:pPr>
            <a:endParaRPr lang="en-US" sz="2000" i="1" u="sng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600" b="1" i="1" dirty="0" smtClean="0">
                <a:latin typeface="Times New Roman" pitchFamily="18" charset="0"/>
                <a:cs typeface="Times New Roman" pitchFamily="18" charset="0"/>
              </a:rPr>
              <a:t>За време </a:t>
            </a:r>
            <a:r>
              <a:rPr lang="en-US" sz="2600" b="1" i="1" dirty="0" err="1" smtClean="0">
                <a:latin typeface="Times New Roman" pitchFamily="18" charset="0"/>
                <a:cs typeface="Times New Roman" pitchFamily="18" charset="0"/>
              </a:rPr>
              <a:t>активности</a:t>
            </a:r>
            <a:r>
              <a:rPr lang="sr-Latn-CS" sz="26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lvl="1" eaLnBrk="1" hangingPunct="1">
              <a:lnSpc>
                <a:spcPct val="80000"/>
              </a:lnSpc>
              <a:buSzPct val="60000"/>
            </a:pPr>
            <a:r>
              <a:rPr lang="sr-Latn-C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g </a:t>
            </a:r>
            <a:r>
              <a:rPr lang="en-US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сат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активности</a:t>
            </a:r>
            <a:endParaRPr lang="sr-Latn-CS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lnSpc>
                <a:spcPct val="80000"/>
              </a:lnSpc>
              <a:buSzPct val="60000"/>
            </a:pP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средњи гликемијски индекс</a:t>
            </a:r>
          </a:p>
          <a:p>
            <a:pPr eaLnBrk="1" hangingPunct="1">
              <a:lnSpc>
                <a:spcPct val="80000"/>
              </a:lnSpc>
              <a:buSzPct val="60000"/>
            </a:pPr>
            <a:endParaRPr lang="sr-Latn-CS" sz="19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600" b="1" i="1" dirty="0" smtClean="0"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en-US" sz="2600" b="1" i="1" dirty="0" err="1" smtClean="0">
                <a:latin typeface="Times New Roman" pitchFamily="18" charset="0"/>
                <a:cs typeface="Times New Roman" pitchFamily="18" charset="0"/>
              </a:rPr>
              <a:t>активности</a:t>
            </a:r>
            <a:r>
              <a:rPr lang="sr-Latn-CS" sz="2600" b="1" i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lvl="1" eaLnBrk="1" hangingPunct="1">
              <a:lnSpc>
                <a:spcPct val="80000"/>
              </a:lnSpc>
              <a:buSzPct val="60000"/>
            </a:pPr>
            <a:r>
              <a:rPr lang="sr-Latn-C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sr-Latn-C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 g</a:t>
            </a:r>
            <a:r>
              <a:rPr lang="sr-Latn-C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kg</a:t>
            </a:r>
            <a:r>
              <a:rPr lang="sr-Latn-C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ТМ</a:t>
            </a:r>
          </a:p>
          <a:p>
            <a:pPr lvl="1" eaLnBrk="1" hangingPunct="1">
              <a:lnSpc>
                <a:spcPct val="80000"/>
              </a:lnSpc>
              <a:buSzPct val="60000"/>
            </a:pP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рзина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обнављања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гликогена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7%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сат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lnSpc>
                <a:spcPct val="80000"/>
              </a:lnSpc>
              <a:buSzPct val="60000"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средњи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високи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гликемијски</a:t>
            </a:r>
            <a:r>
              <a:rPr lang="sr-Latn-C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индекс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2" descr="C:\Documents and Settings\Administrator\Desktop\1263569378210-n0597gixjojo-500-90-500-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2438400"/>
            <a:ext cx="3429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b="1" smtClean="0"/>
              <a:t>Фазе стреса</a:t>
            </a:r>
            <a:endParaRPr lang="en-US" b="1" smtClean="0"/>
          </a:p>
        </p:txBody>
      </p:sp>
      <p:sp>
        <p:nvSpPr>
          <p:cNvPr id="3297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mtClean="0"/>
              <a:t>Фаза аларма или борба-бег реакција, припрема организма (лучење хормона који убразавају рад срца, дисања, мишићну напетост)</a:t>
            </a:r>
          </a:p>
          <a:p>
            <a:pPr>
              <a:lnSpc>
                <a:spcPct val="90000"/>
              </a:lnSpc>
            </a:pPr>
            <a:r>
              <a:rPr lang="sr-Latn-CS" smtClean="0"/>
              <a:t>Фаза отпора- процеси који омогућавају да се организам носи са стресом</a:t>
            </a:r>
          </a:p>
          <a:p>
            <a:pPr>
              <a:lnSpc>
                <a:spcPct val="90000"/>
              </a:lnSpc>
            </a:pPr>
            <a:r>
              <a:rPr lang="sr-Latn-CS" smtClean="0"/>
              <a:t>Фаза исцрпљености-</a:t>
            </a:r>
            <a:r>
              <a:rPr lang="en-US" i="1" smtClean="0"/>
              <a:t>burnout</a:t>
            </a:r>
            <a:r>
              <a:rPr lang="en-US" smtClean="0"/>
              <a:t>-</a:t>
            </a:r>
            <a:r>
              <a:rPr lang="sr-Latn-CS" smtClean="0"/>
              <a:t>отежано функционисање, телесне и менталне болести</a:t>
            </a:r>
            <a:endParaRPr lang="en-US" smtClean="0"/>
          </a:p>
        </p:txBody>
      </p:sp>
    </p:spTree>
  </p:cSld>
  <p:clrMapOvr>
    <a:masterClrMapping/>
  </p:clrMapOvr>
  <p:transition advTm="29380"/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pPr eaLnBrk="1" hangingPunct="1"/>
            <a:r>
              <a:rPr lang="en-US" sz="3400" smtClean="0">
                <a:latin typeface="Times New Roman" pitchFamily="18" charset="0"/>
                <a:cs typeface="Times New Roman" pitchFamily="18" charset="0"/>
              </a:rPr>
              <a:t>Обнављање рез</a:t>
            </a:r>
            <a:r>
              <a:rPr lang="sr-Latn-CS" sz="3400" smtClean="0">
                <a:latin typeface="Times New Roman" pitchFamily="18" charset="0"/>
                <a:cs typeface="Times New Roman" pitchFamily="18" charset="0"/>
              </a:rPr>
              <a:t>ер</a:t>
            </a:r>
            <a:r>
              <a:rPr lang="en-US" sz="3400" smtClean="0">
                <a:latin typeface="Times New Roman" pitchFamily="18" charset="0"/>
                <a:cs typeface="Times New Roman" pitchFamily="18" charset="0"/>
              </a:rPr>
              <a:t>ви гликогена</a:t>
            </a:r>
          </a:p>
        </p:txBody>
      </p:sp>
      <p:pic>
        <p:nvPicPr>
          <p:cNvPr id="16387" name="Picture 1" descr="C:\Documents and Settings\Administrator\Desktop\slike\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38600"/>
            <a:ext cx="4572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Line 7"/>
          <p:cNvSpPr>
            <a:spLocks noChangeShapeType="1"/>
          </p:cNvSpPr>
          <p:nvPr/>
        </p:nvSpPr>
        <p:spPr bwMode="auto">
          <a:xfrm flipV="1">
            <a:off x="1905000" y="243840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r-Latn-CS"/>
          </a:p>
        </p:txBody>
      </p:sp>
      <p:sp>
        <p:nvSpPr>
          <p:cNvPr id="16389" name="Line 9"/>
          <p:cNvSpPr>
            <a:spLocks noChangeShapeType="1"/>
          </p:cNvSpPr>
          <p:nvPr/>
        </p:nvSpPr>
        <p:spPr bwMode="auto">
          <a:xfrm flipV="1">
            <a:off x="1905000" y="281940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r-Latn-CS"/>
          </a:p>
        </p:txBody>
      </p:sp>
      <p:pic>
        <p:nvPicPr>
          <p:cNvPr id="16390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4114800"/>
            <a:ext cx="4495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Rectangle 3"/>
          <p:cNvSpPr>
            <a:spLocks/>
          </p:cNvSpPr>
          <p:nvPr/>
        </p:nvSpPr>
        <p:spPr bwMode="auto">
          <a:xfrm>
            <a:off x="0" y="1066800"/>
            <a:ext cx="9067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de-DE" sz="2100" b="1">
                <a:latin typeface="Times New Roman" pitchFamily="18" charset="0"/>
                <a:cs typeface="Times New Roman" pitchFamily="18" charset="0"/>
              </a:rPr>
              <a:t>Обро</a:t>
            </a:r>
            <a:r>
              <a:rPr lang="sr-Latn-CS" sz="2100" b="1">
                <a:latin typeface="Times New Roman" pitchFamily="18" charset="0"/>
                <a:cs typeface="Times New Roman" pitchFamily="18" charset="0"/>
              </a:rPr>
              <a:t>к узет </a:t>
            </a:r>
            <a:r>
              <a:rPr lang="de-DE" sz="2100" b="1">
                <a:latin typeface="Times New Roman" pitchFamily="18" charset="0"/>
                <a:cs typeface="Times New Roman" pitchFamily="18" charset="0"/>
              </a:rPr>
              <a:t>4 сата пре</a:t>
            </a:r>
            <a:r>
              <a:rPr lang="sr-Latn-CS" sz="2100" b="1">
                <a:latin typeface="Times New Roman" pitchFamily="18" charset="0"/>
                <a:cs typeface="Times New Roman" pitchFamily="18" charset="0"/>
              </a:rPr>
              <a:t> такмичења помаже</a:t>
            </a:r>
            <a:r>
              <a:rPr lang="sr-Latn-CS" sz="210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69900" indent="-46990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sr-Latn-CS" sz="2100">
              <a:latin typeface="Times New Roman" pitchFamily="18" charset="0"/>
              <a:cs typeface="Times New Roman" pitchFamily="18" charset="0"/>
            </a:endParaRPr>
          </a:p>
          <a:p>
            <a:pPr marL="908050" lvl="1" indent="-436563">
              <a:lnSpc>
                <a:spcPct val="120000"/>
              </a:lnSpc>
              <a:spcBef>
                <a:spcPct val="20000"/>
              </a:spcBef>
              <a:buClr>
                <a:srgbClr val="FF0000"/>
              </a:buClr>
              <a:buSzPct val="85000"/>
              <a:buFont typeface="Wingdings" pitchFamily="2" charset="2"/>
              <a:buChar char="ü"/>
            </a:pPr>
            <a:r>
              <a:rPr lang="sr-Latn-CS" sz="21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100" b="1">
                <a:latin typeface="Times New Roman" pitchFamily="18" charset="0"/>
                <a:cs typeface="Times New Roman" pitchFamily="18" charset="0"/>
              </a:rPr>
              <a:t>↑</a:t>
            </a:r>
            <a:r>
              <a:rPr lang="sr-Latn-CS" sz="2100">
                <a:latin typeface="Times New Roman" pitchFamily="18" charset="0"/>
                <a:cs typeface="Times New Roman" pitchFamily="18" charset="0"/>
              </a:rPr>
              <a:t> депоа гликогена у </a:t>
            </a:r>
            <a:r>
              <a:rPr lang="sr-Latn-CS" sz="21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мишићима</a:t>
            </a:r>
          </a:p>
          <a:p>
            <a:pPr marL="908050" lvl="1" indent="-436563">
              <a:lnSpc>
                <a:spcPct val="120000"/>
              </a:lnSpc>
              <a:spcBef>
                <a:spcPct val="20000"/>
              </a:spcBef>
              <a:buClr>
                <a:srgbClr val="FF0000"/>
              </a:buClr>
              <a:buSzPct val="85000"/>
              <a:buFont typeface="Wingdings" pitchFamily="2" charset="2"/>
              <a:buChar char="ü"/>
            </a:pPr>
            <a:r>
              <a:rPr lang="sr-Latn-CS" sz="21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100" b="1">
                <a:latin typeface="Times New Roman" pitchFamily="18" charset="0"/>
                <a:cs typeface="Times New Roman" pitchFamily="18" charset="0"/>
              </a:rPr>
              <a:t>↑</a:t>
            </a:r>
            <a:r>
              <a:rPr lang="sr-Latn-CS" sz="2100">
                <a:latin typeface="Times New Roman" pitchFamily="18" charset="0"/>
                <a:cs typeface="Times New Roman" pitchFamily="18" charset="0"/>
              </a:rPr>
              <a:t> депоа гликогена у </a:t>
            </a:r>
            <a:r>
              <a:rPr lang="sr-Latn-CS" sz="21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јетри</a:t>
            </a:r>
            <a:r>
              <a:rPr lang="sr-Latn-CS" sz="2100">
                <a:latin typeface="Times New Roman" pitchFamily="18" charset="0"/>
                <a:cs typeface="Times New Roman" pitchFamily="18" charset="0"/>
              </a:rPr>
              <a:t> (нарочито ујутро)</a:t>
            </a:r>
          </a:p>
          <a:p>
            <a:pPr marL="908050" lvl="1" indent="-436563">
              <a:lnSpc>
                <a:spcPct val="120000"/>
              </a:lnSpc>
              <a:spcBef>
                <a:spcPct val="20000"/>
              </a:spcBef>
              <a:buClr>
                <a:srgbClr val="FF0000"/>
              </a:buClr>
              <a:buSzPct val="85000"/>
              <a:buFont typeface="Wingdings" pitchFamily="2" charset="2"/>
              <a:buChar char="ü"/>
            </a:pPr>
            <a:r>
              <a:rPr lang="sr-Latn-CS" sz="2100">
                <a:latin typeface="Times New Roman" pitchFamily="18" charset="0"/>
                <a:cs typeface="Times New Roman" pitchFamily="18" charset="0"/>
              </a:rPr>
              <a:t>Одржавању добре равнотеже </a:t>
            </a:r>
            <a:r>
              <a:rPr lang="sr-Latn-CS" sz="21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течности</a:t>
            </a:r>
          </a:p>
          <a:p>
            <a:pPr marL="908050" lvl="1" indent="-436563">
              <a:lnSpc>
                <a:spcPct val="120000"/>
              </a:lnSpc>
              <a:spcBef>
                <a:spcPct val="20000"/>
              </a:spcBef>
              <a:buClr>
                <a:srgbClr val="FF0000"/>
              </a:buClr>
              <a:buSzPct val="85000"/>
              <a:buFont typeface="Wingdings" pitchFamily="2" charset="2"/>
              <a:buChar char="ü"/>
            </a:pPr>
            <a:r>
              <a:rPr lang="sr-Latn-CS" sz="2100">
                <a:latin typeface="Times New Roman" pitchFamily="18" charset="0"/>
                <a:cs typeface="Times New Roman" pitchFamily="18" charset="0"/>
              </a:rPr>
              <a:t>Превенирању глади и избегавању гастроинтестиналних тегоба</a:t>
            </a:r>
          </a:p>
          <a:p>
            <a:pPr marL="908050" lvl="1" indent="-436563">
              <a:lnSpc>
                <a:spcPct val="120000"/>
              </a:lnSpc>
              <a:spcBef>
                <a:spcPct val="20000"/>
              </a:spcBef>
              <a:buClr>
                <a:srgbClr val="FF0000"/>
              </a:buClr>
              <a:buSzPct val="85000"/>
              <a:buFont typeface="Wingdings" pitchFamily="2" charset="2"/>
              <a:buChar char="ü"/>
            </a:pPr>
            <a:r>
              <a:rPr lang="sr-Latn-CS" sz="2100">
                <a:latin typeface="Times New Roman" pitchFamily="18" charset="0"/>
                <a:cs typeface="Times New Roman" pitchFamily="18" charset="0"/>
              </a:rPr>
              <a:t>Укључивању хране која је битна за здравље спортисте </a:t>
            </a:r>
            <a:endParaRPr lang="en-US" sz="21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11188" y="1268413"/>
            <a:ext cx="8229600" cy="472598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sr-Latn-CS" sz="19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sr-Latn-CS" sz="3600" b="1" smtClean="0"/>
              <a:t>Потребе за витаминима</a:t>
            </a:r>
          </a:p>
          <a:p>
            <a:pPr>
              <a:lnSpc>
                <a:spcPct val="90000"/>
              </a:lnSpc>
            </a:pPr>
            <a:r>
              <a:rPr lang="sr-Latn-CS" sz="3000" smtClean="0"/>
              <a:t>Потребe спортиста за витаминима се не разликујu од потреба других осoба, изузев у витаминима В-комплекса због:</a:t>
            </a:r>
          </a:p>
          <a:p>
            <a:pPr>
              <a:lnSpc>
                <a:spcPct val="90000"/>
              </a:lnSpc>
            </a:pPr>
            <a:r>
              <a:rPr lang="sr-Latn-CS" sz="3000" smtClean="0"/>
              <a:t> </a:t>
            </a:r>
            <a:r>
              <a:rPr lang="sr-Latn-CS" sz="3000" smtClean="0">
                <a:cs typeface="Calibri" pitchFamily="34" charset="0"/>
              </a:rPr>
              <a:t>↑</a:t>
            </a:r>
            <a:r>
              <a:rPr lang="sr-Latn-CS" sz="3000" smtClean="0"/>
              <a:t> активности нервног, мишићног и кардиоваскуларног система, </a:t>
            </a:r>
          </a:p>
          <a:p>
            <a:pPr>
              <a:lnSpc>
                <a:spcPct val="90000"/>
              </a:lnSpc>
            </a:pPr>
            <a:r>
              <a:rPr lang="sr-Latn-CS" sz="3000" smtClean="0">
                <a:cs typeface="Calibri" pitchFamily="34" charset="0"/>
              </a:rPr>
              <a:t>↑</a:t>
            </a:r>
            <a:r>
              <a:rPr lang="sr-Latn-CS" sz="3000" smtClean="0"/>
              <a:t> метаболизма шећeра, који је праћен повећаном потрошњом тиамина, рибофлавина и ниацина.</a:t>
            </a:r>
            <a:endParaRPr lang="en-US" sz="3000" smtClean="0"/>
          </a:p>
          <a:p>
            <a:pPr>
              <a:lnSpc>
                <a:spcPct val="90000"/>
              </a:lnSpc>
            </a:pPr>
            <a:endParaRPr lang="sr-Latn-CS" sz="19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endParaRPr lang="en-US" sz="1900" smtClean="0"/>
          </a:p>
        </p:txBody>
      </p:sp>
    </p:spTree>
  </p:cSld>
  <p:clrMapOvr>
    <a:masterClrMapping/>
  </p:clrMapOvr>
  <p:transition advTm="23904">
    <p:wheel spokes="8"/>
  </p:transition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Content Placeholder 2"/>
          <p:cNvSpPr>
            <a:spLocks noGrp="1"/>
          </p:cNvSpPr>
          <p:nvPr>
            <p:ph idx="4294967295"/>
          </p:nvPr>
        </p:nvSpPr>
        <p:spPr>
          <a:xfrm>
            <a:off x="0" y="1371600"/>
            <a:ext cx="9144000" cy="6172200"/>
          </a:xfrm>
        </p:spPr>
        <p:txBody>
          <a:bodyPr/>
          <a:lstStyle/>
          <a:p>
            <a:r>
              <a:rPr lang="sr-Cyrl-CS" sz="2400" smtClean="0"/>
              <a:t>У активном периоду намирнице треба да обезбеде не само потребне количине енергетских, градивних и заштитних материја и воде, већ треба да су тако одабране и припремљене да се избегну сметње при варењу и надимање</a:t>
            </a:r>
            <a:r>
              <a:rPr lang="sr-Latn-CS" sz="2400" smtClean="0"/>
              <a:t>. </a:t>
            </a:r>
            <a:endParaRPr lang="en-US" sz="2400" smtClean="0"/>
          </a:p>
          <a:p>
            <a:r>
              <a:rPr lang="ru-RU" sz="2400" smtClean="0"/>
              <a:t>Дневне просечне енергетске потребе спортиста у активној фази тренинга</a:t>
            </a:r>
            <a:r>
              <a:rPr lang="sr-Latn-CS" sz="2400" smtClean="0"/>
              <a:t> </a:t>
            </a:r>
            <a:r>
              <a:rPr lang="ru-RU" sz="2400" smtClean="0"/>
              <a:t>и такмичења крећу се између 4000 и 5000 Kcal.</a:t>
            </a:r>
            <a:r>
              <a:rPr lang="sr-Cyrl-CS" sz="2400" smtClean="0"/>
              <a:t> </a:t>
            </a:r>
            <a:endParaRPr lang="sr-Latn-CS" sz="2400" smtClean="0"/>
          </a:p>
          <a:p>
            <a:r>
              <a:rPr lang="sr-Cyrl-CS" sz="2400" smtClean="0"/>
              <a:t>Треба редуковати алкохол, кафу и јаке зачине. </a:t>
            </a:r>
            <a:endParaRPr lang="sr-Latn-CS" sz="2400" smtClean="0"/>
          </a:p>
          <a:p>
            <a:r>
              <a:rPr lang="sr-Cyrl-CS" sz="2400" smtClean="0"/>
              <a:t>Млеко, млечне производе и воће, нарочито воћне сокове треба давати у што већим количинама. Млеко надокнађује биолошки вредне протеине, минералне соли и воду. </a:t>
            </a:r>
            <a:endParaRPr lang="sr-Latn-CS" sz="2400" smtClean="0"/>
          </a:p>
        </p:txBody>
      </p:sp>
      <p:sp>
        <p:nvSpPr>
          <p:cNvPr id="201733" name="Text Box 5"/>
          <p:cNvSpPr txBox="1">
            <a:spLocks noChangeArrowheads="1"/>
          </p:cNvSpPr>
          <p:nvPr/>
        </p:nvSpPr>
        <p:spPr bwMode="auto">
          <a:xfrm>
            <a:off x="381000" y="228600"/>
            <a:ext cx="8458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/>
              <a:t>Препоруке за исхрану спортиста</a:t>
            </a:r>
            <a:endParaRPr lang="en-US"/>
          </a:p>
        </p:txBody>
      </p:sp>
    </p:spTree>
  </p:cSld>
  <p:clrMapOvr>
    <a:masterClrMapping/>
  </p:clrMapOvr>
  <p:transition advTm="60242">
    <p:dissolve/>
  </p:transition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400" smtClean="0"/>
              <a:t>У мирном периоду целокупна дневна количина намирница треба да је подељена у пет оброка, односно три главна и две ужине.</a:t>
            </a:r>
            <a:endParaRPr lang="sr-Latn-CS" sz="2400" smtClean="0"/>
          </a:p>
          <a:p>
            <a:r>
              <a:rPr lang="ru-RU" sz="2400" smtClean="0"/>
              <a:t>Време одржавања тренинга утиче на то у које време спортиста треба да узме оброке. Идеално је 2,5 до 4 сата, а толерантно је 3 сата, али никако мање од 1,5 сати пре тренинга.</a:t>
            </a:r>
          </a:p>
          <a:p>
            <a:endParaRPr lang="sr-Latn-CS" sz="2400" smtClean="0"/>
          </a:p>
          <a:p>
            <a:endParaRPr lang="en-US" smtClean="0"/>
          </a:p>
        </p:txBody>
      </p:sp>
      <p:sp>
        <p:nvSpPr>
          <p:cNvPr id="285700" name="Text Box 4"/>
          <p:cNvSpPr txBox="1">
            <a:spLocks noChangeArrowheads="1"/>
          </p:cNvSpPr>
          <p:nvPr/>
        </p:nvSpPr>
        <p:spPr bwMode="auto">
          <a:xfrm>
            <a:off x="381000" y="228600"/>
            <a:ext cx="8458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/>
              <a:t>Препоруке за исхрану спортиста</a:t>
            </a:r>
            <a:endParaRPr lang="en-US"/>
          </a:p>
        </p:txBody>
      </p:sp>
    </p:spTree>
  </p:cSld>
  <p:clrMapOvr>
    <a:masterClrMapping/>
  </p:clrMapOvr>
  <p:transition advTm="28018"/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152400"/>
            <a:ext cx="8382000" cy="5973763"/>
          </a:xfrm>
        </p:spPr>
        <p:txBody>
          <a:bodyPr>
            <a:noAutofit/>
          </a:bodyPr>
          <a:lstStyle/>
          <a:p>
            <a:pPr algn="just">
              <a:buFont typeface="Arial" charset="0"/>
              <a:buNone/>
            </a:pPr>
            <a:r>
              <a:rPr lang="sr-Latn-CS" sz="2800" b="1" smtClean="0"/>
              <a:t>    </a:t>
            </a:r>
            <a:r>
              <a:rPr lang="en-US" sz="2800" b="1" smtClean="0"/>
              <a:t>Исхрана на дан такмичења треба да испуни неколико основних захтева</a:t>
            </a:r>
            <a:r>
              <a:rPr lang="sr-Latn-CS" sz="2800" b="1" smtClean="0"/>
              <a:t>:</a:t>
            </a:r>
          </a:p>
          <a:p>
            <a:pPr algn="just">
              <a:buFont typeface="Arial" charset="0"/>
              <a:buNone/>
            </a:pPr>
            <a:endParaRPr lang="sr-Latn-CS" sz="2800" b="1" smtClean="0"/>
          </a:p>
          <a:p>
            <a:pPr algn="just">
              <a:buFont typeface="Calibri" pitchFamily="34" charset="0"/>
              <a:buAutoNum type="arabicPeriod"/>
            </a:pPr>
            <a:r>
              <a:rPr lang="en-US" sz="2400" smtClean="0"/>
              <a:t>мора да буде разноврсна и блиска оном начину исхране на које смо спортисте навикавали</a:t>
            </a:r>
            <a:r>
              <a:rPr lang="sr-Latn-CS" sz="2400" smtClean="0"/>
              <a:t>,</a:t>
            </a:r>
          </a:p>
          <a:p>
            <a:pPr algn="just">
              <a:buFont typeface="Calibri" pitchFamily="34" charset="0"/>
              <a:buAutoNum type="arabicPeriod"/>
            </a:pPr>
            <a:r>
              <a:rPr lang="en-US" sz="2400" smtClean="0"/>
              <a:t>треба да обезбеди неопходну количину угљених хидрата </a:t>
            </a:r>
            <a:r>
              <a:rPr lang="sr-Latn-CS" sz="2400" smtClean="0"/>
              <a:t>,</a:t>
            </a:r>
          </a:p>
          <a:p>
            <a:pPr algn="just">
              <a:buFont typeface="Calibri" pitchFamily="34" charset="0"/>
              <a:buAutoNum type="arabicPeriod"/>
            </a:pPr>
            <a:r>
              <a:rPr lang="en-US" sz="2400" smtClean="0"/>
              <a:t>мора да обезбеди умерену количину лако сварљивих беланчевина</a:t>
            </a:r>
            <a:r>
              <a:rPr lang="sr-Latn-CS" sz="2400" smtClean="0"/>
              <a:t>,</a:t>
            </a:r>
          </a:p>
          <a:p>
            <a:pPr algn="just">
              <a:buFont typeface="Calibri" pitchFamily="34" charset="0"/>
              <a:buAutoNum type="arabicPeriod"/>
            </a:pPr>
            <a:r>
              <a:rPr lang="en-US" sz="2400" smtClean="0"/>
              <a:t>да</a:t>
            </a:r>
            <a:r>
              <a:rPr lang="sr-Latn-CS" sz="2400" smtClean="0"/>
              <a:t> </a:t>
            </a:r>
            <a:r>
              <a:rPr lang="en-US" sz="2400" smtClean="0"/>
              <a:t>не оптерећује органе за варење, а највећи део би требало да буде сварен пре почетка такмичења.</a:t>
            </a:r>
            <a:endParaRPr lang="sr-Latn-CS" sz="2400" smtClean="0"/>
          </a:p>
          <a:p>
            <a:pPr algn="just">
              <a:buFont typeface="Calibri" pitchFamily="34" charset="0"/>
              <a:buAutoNum type="arabicPeriod"/>
            </a:pPr>
            <a:r>
              <a:rPr lang="sr-Latn-CS" sz="2400" smtClean="0"/>
              <a:t>у</a:t>
            </a:r>
            <a:r>
              <a:rPr lang="ru-RU" sz="2400" smtClean="0"/>
              <a:t>купна количина калорија коју последњи оброк пред такмичење треба да садржи је: 500-550Ксаl ако је последњи оброк 2,5 - 3,0 сата пре такмичења.</a:t>
            </a:r>
          </a:p>
          <a:p>
            <a:pPr algn="just">
              <a:buFontTx/>
              <a:buNone/>
            </a:pPr>
            <a:endParaRPr lang="ru-RU" sz="2400" smtClean="0"/>
          </a:p>
          <a:p>
            <a:pPr algn="just">
              <a:buFontTx/>
              <a:buNone/>
            </a:pPr>
            <a:endParaRPr lang="en-US" sz="2400" smtClean="0"/>
          </a:p>
        </p:txBody>
      </p:sp>
    </p:spTree>
  </p:cSld>
  <p:clrMapOvr>
    <a:masterClrMapping/>
  </p:clrMapOvr>
  <p:transition advTm="32214">
    <p:wheel spokes="3"/>
  </p:transition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Title 1"/>
          <p:cNvSpPr>
            <a:spLocks noGrp="1"/>
          </p:cNvSpPr>
          <p:nvPr>
            <p:ph type="title" idx="4294967295"/>
          </p:nvPr>
        </p:nvSpPr>
        <p:spPr>
          <a:xfrm>
            <a:off x="457200" y="-381000"/>
            <a:ext cx="8229600" cy="1143000"/>
          </a:xfrm>
        </p:spPr>
        <p:txBody>
          <a:bodyPr/>
          <a:lstStyle/>
          <a:p>
            <a:r>
              <a:rPr lang="sr-Cyrl-CS" sz="2400" b="1" smtClean="0"/>
              <a:t>Вегетаријански приступ у спорту</a:t>
            </a:r>
            <a:endParaRPr lang="sr-Cyrl-CS" sz="24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533400"/>
            <a:ext cx="8915400" cy="57912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Char char="•"/>
            </a:pPr>
            <a:r>
              <a:rPr lang="sr-Latn-CS" sz="2000" smtClean="0"/>
              <a:t>Спортисти, вегетаријанци који конзумирају млечне производе и јаја су под мањим ризиком од лошег нутритивног уноса, јер им је исхрана много мање рестриктивна. </a:t>
            </a:r>
          </a:p>
          <a:p>
            <a:pPr algn="just">
              <a:lnSpc>
                <a:spcPct val="80000"/>
              </a:lnSpc>
            </a:pPr>
            <a:endParaRPr lang="en-US" sz="2000" smtClean="0"/>
          </a:p>
          <a:p>
            <a:pPr algn="just">
              <a:lnSpc>
                <a:spcPct val="80000"/>
              </a:lnSpc>
            </a:pPr>
            <a:r>
              <a:rPr lang="sr-Latn-CS" sz="2000" smtClean="0"/>
              <a:t>За спортисте који су стриктни вегани, неопходно је врло пажљиво одабрати намирнице, како би се обезбедио добар однос есенцијалних амино киселина, довољан унос калорија и адекватан извор цинка, рибофлавина, витамина </a:t>
            </a:r>
            <a:r>
              <a:rPr lang="en-US" sz="2000" smtClean="0"/>
              <a:t>B</a:t>
            </a:r>
            <a:r>
              <a:rPr lang="sr-Latn-CS" sz="2000" smtClean="0"/>
              <a:t>12, витамина </a:t>
            </a:r>
            <a:r>
              <a:rPr lang="en-US" sz="2000" smtClean="0"/>
              <a:t>D</a:t>
            </a:r>
            <a:r>
              <a:rPr lang="sr-Latn-CS" sz="2000" smtClean="0"/>
              <a:t>, калцијума и гвожђа. </a:t>
            </a:r>
          </a:p>
          <a:p>
            <a:pPr algn="just">
              <a:lnSpc>
                <a:spcPct val="80000"/>
              </a:lnSpc>
            </a:pPr>
            <a:endParaRPr lang="en-US" sz="2000" smtClean="0"/>
          </a:p>
          <a:p>
            <a:pPr algn="just">
              <a:lnSpc>
                <a:spcPct val="80000"/>
              </a:lnSpc>
            </a:pPr>
            <a:r>
              <a:rPr lang="sr-Latn-CS" sz="2000" smtClean="0"/>
              <a:t>Телесно активне младе жене, посебно оне укључене у активности типа издржљивости, склоне су дефициту гвожђа.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endParaRPr lang="sr-Latn-CS" sz="2000" smtClean="0"/>
          </a:p>
          <a:p>
            <a:pPr algn="just">
              <a:lnSpc>
                <a:spcPct val="80000"/>
              </a:lnSpc>
            </a:pPr>
            <a:r>
              <a:rPr lang="sr-Cyrl-CS" sz="2000" smtClean="0"/>
              <a:t>Мањак гвожђа битно утиче на вежбање, зато што је оно кључно за  снабдевање ткива кисеоником. </a:t>
            </a:r>
            <a:endParaRPr lang="sr-Latn-CS" sz="2000" smtClean="0"/>
          </a:p>
          <a:p>
            <a:pPr algn="just">
              <a:lnSpc>
                <a:spcPct val="80000"/>
              </a:lnSpc>
              <a:buFont typeface="Arial" charset="0"/>
              <a:buNone/>
            </a:pPr>
            <a:endParaRPr lang="sr-Latn-CS" sz="2000" smtClean="0"/>
          </a:p>
          <a:p>
            <a:pPr algn="just">
              <a:lnSpc>
                <a:spcPct val="80000"/>
              </a:lnSpc>
            </a:pPr>
            <a:r>
              <a:rPr lang="sr-Cyrl-CS" sz="2000" smtClean="0"/>
              <a:t>Једна од последица недостатка гвожђа је отежан транспорт кисеоника, што смањује способност аеробног рада, па се особа лако замара. </a:t>
            </a:r>
            <a:endParaRPr lang="sr-Latn-CS" sz="2000" smtClean="0"/>
          </a:p>
          <a:p>
            <a:pPr algn="just">
              <a:lnSpc>
                <a:spcPct val="80000"/>
              </a:lnSpc>
              <a:buFont typeface="Arial" charset="0"/>
              <a:buNone/>
            </a:pPr>
            <a:endParaRPr lang="sr-Latn-CS" sz="2000" smtClean="0"/>
          </a:p>
          <a:p>
            <a:pPr algn="just">
              <a:lnSpc>
                <a:spcPct val="80000"/>
              </a:lnSpc>
            </a:pPr>
            <a:r>
              <a:rPr lang="sr-Cyrl-CS" sz="2000" smtClean="0"/>
              <a:t>Лоше планирање или недостатак знања је довело неке спортисте, након преласка на вегетаријанску исхрану, у стање смањене способности за спортски наступ</a:t>
            </a:r>
            <a:r>
              <a:rPr lang="sr-Latn-CS" sz="2000" smtClean="0"/>
              <a:t>.</a:t>
            </a:r>
          </a:p>
          <a:p>
            <a:pPr algn="just">
              <a:lnSpc>
                <a:spcPct val="80000"/>
              </a:lnSpc>
            </a:pPr>
            <a:endParaRPr lang="en-US" sz="2000" smtClean="0"/>
          </a:p>
        </p:txBody>
      </p:sp>
    </p:spTree>
  </p:cSld>
  <p:clrMapOvr>
    <a:masterClrMapping/>
  </p:clrMapOvr>
  <p:transition advTm="74413">
    <p:dissolve/>
  </p:transition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Title 1"/>
          <p:cNvSpPr>
            <a:spLocks noGrp="1"/>
          </p:cNvSpPr>
          <p:nvPr>
            <p:ph type="title" idx="4294967295"/>
          </p:nvPr>
        </p:nvSpPr>
        <p:spPr>
          <a:xfrm>
            <a:off x="4114800" y="0"/>
            <a:ext cx="5029200" cy="914400"/>
          </a:xfrm>
        </p:spPr>
        <p:txBody>
          <a:bodyPr/>
          <a:lstStyle/>
          <a:p>
            <a:pPr eaLnBrk="1" hangingPunct="1"/>
            <a:r>
              <a:rPr lang="en-US" smtClean="0"/>
              <a:t>Допинг у спорту</a:t>
            </a:r>
          </a:p>
        </p:txBody>
      </p:sp>
      <p:sp>
        <p:nvSpPr>
          <p:cNvPr id="301059" name="Content Placeholder 2"/>
          <p:cNvSpPr>
            <a:spLocks noGrp="1"/>
          </p:cNvSpPr>
          <p:nvPr>
            <p:ph idx="4294967295"/>
          </p:nvPr>
        </p:nvSpPr>
        <p:spPr>
          <a:xfrm>
            <a:off x="0" y="1752600"/>
            <a:ext cx="9144000" cy="1828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sr-Latn-CS" sz="2400" smtClean="0"/>
              <a:t>	</a:t>
            </a:r>
          </a:p>
          <a:p>
            <a:pPr eaLnBrk="1" hangingPunct="1"/>
            <a:r>
              <a:rPr lang="en-US" sz="2400" smtClean="0"/>
              <a:t>Све супстанце или методе које спортисту доводе у нефер предност у односу на ривала без об</a:t>
            </a:r>
            <a:r>
              <a:rPr lang="sr-Latn-CS" sz="2400" smtClean="0"/>
              <a:t>з</a:t>
            </a:r>
            <a:r>
              <a:rPr lang="en-US" sz="2400" smtClean="0"/>
              <a:t>ира на тренинг или таленат.</a:t>
            </a:r>
          </a:p>
          <a:p>
            <a:pPr eaLnBrk="1" hangingPunct="1"/>
            <a:r>
              <a:rPr lang="sr-Latn-CS" sz="2400" smtClean="0"/>
              <a:t>Познати ј</a:t>
            </a:r>
            <a:r>
              <a:rPr lang="en-US" sz="2400" smtClean="0"/>
              <a:t>о</a:t>
            </a:r>
            <a:r>
              <a:rPr lang="sr-Latn-CS" sz="2400" smtClean="0"/>
              <a:t>ш</a:t>
            </a:r>
            <a:r>
              <a:rPr lang="en-US" sz="2400" smtClean="0"/>
              <a:t> у ста</a:t>
            </a:r>
            <a:r>
              <a:rPr lang="sr-Latn-CS" sz="2400" smtClean="0"/>
              <a:t>р</a:t>
            </a:r>
            <a:r>
              <a:rPr lang="en-US" sz="2400" smtClean="0"/>
              <a:t>ој Гр</a:t>
            </a:r>
            <a:r>
              <a:rPr lang="sr-Latn-CS" sz="2400" smtClean="0"/>
              <a:t>ч</a:t>
            </a:r>
            <a:r>
              <a:rPr lang="en-US" sz="2400" smtClean="0"/>
              <a:t>кој </a:t>
            </a:r>
            <a:r>
              <a:rPr lang="sr-Latn-CS" sz="2400" smtClean="0"/>
              <a:t>и</a:t>
            </a:r>
            <a:r>
              <a:rPr lang="en-US" sz="2400" smtClean="0"/>
              <a:t> Риму </a:t>
            </a:r>
            <a:endParaRPr lang="en-US" sz="2400" u="sng" smtClean="0"/>
          </a:p>
          <a:p>
            <a:pPr eaLnBrk="1" hangingPunct="1">
              <a:buFont typeface="Wingdings" pitchFamily="2" charset="2"/>
              <a:buNone/>
            </a:pPr>
            <a:endParaRPr lang="en-US" sz="2400" i="1" u="sng" smtClean="0"/>
          </a:p>
        </p:txBody>
      </p:sp>
      <p:pic>
        <p:nvPicPr>
          <p:cNvPr id="301060" name="Picture 4" descr="http://t3.gstatic.com/images?q=tbn:ANd9GcQ35R3BOUy1F2Q9wD3Krpp7NJHN2o1rQb802uwkC4PAWOZ58YKMD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22775"/>
            <a:ext cx="3124200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1061" name="Text Box 6"/>
          <p:cNvSpPr txBox="1">
            <a:spLocks noChangeArrowheads="1"/>
          </p:cNvSpPr>
          <p:nvPr/>
        </p:nvSpPr>
        <p:spPr bwMode="auto">
          <a:xfrm>
            <a:off x="3886200" y="3775075"/>
            <a:ext cx="5257800" cy="239712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600">
                <a:latin typeface="Calibri" pitchFamily="34" charset="0"/>
                <a:cs typeface="Arial" charset="0"/>
              </a:rPr>
              <a:t>1963. Прва дефиниција</a:t>
            </a:r>
            <a:endParaRPr lang="sr-Latn-CS" sz="2600">
              <a:latin typeface="Calibri" pitchFamily="34" charset="0"/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400">
                <a:latin typeface="Calibri" pitchFamily="34" charset="0"/>
                <a:cs typeface="Arial" charset="0"/>
              </a:rPr>
              <a:t>Супстанца која нару</a:t>
            </a:r>
            <a:r>
              <a:rPr lang="sr-Latn-CS" sz="2400">
                <a:latin typeface="Calibri" pitchFamily="34" charset="0"/>
                <a:cs typeface="Arial" charset="0"/>
              </a:rPr>
              <a:t>ш</a:t>
            </a:r>
            <a:r>
              <a:rPr lang="en-US" sz="2400">
                <a:latin typeface="Calibri" pitchFamily="34" charset="0"/>
                <a:cs typeface="Arial" charset="0"/>
              </a:rPr>
              <a:t>ава спортску </a:t>
            </a:r>
            <a:r>
              <a:rPr lang="sr-Latn-CS" sz="2400">
                <a:latin typeface="Calibri" pitchFamily="34" charset="0"/>
                <a:cs typeface="Arial" charset="0"/>
              </a:rPr>
              <a:t>                 </a:t>
            </a:r>
            <a:r>
              <a:rPr lang="en-US" sz="2400">
                <a:latin typeface="Calibri" pitchFamily="34" charset="0"/>
                <a:cs typeface="Arial" charset="0"/>
              </a:rPr>
              <a:t>етику, доводи до побољ</a:t>
            </a:r>
            <a:r>
              <a:rPr lang="sr-Latn-CS" sz="2400">
                <a:latin typeface="Calibri" pitchFamily="34" charset="0"/>
                <a:cs typeface="Arial" charset="0"/>
              </a:rPr>
              <a:t>ш</a:t>
            </a:r>
            <a:r>
              <a:rPr lang="en-US" sz="2400">
                <a:latin typeface="Calibri" pitchFamily="34" charset="0"/>
                <a:cs typeface="Arial" charset="0"/>
              </a:rPr>
              <a:t>ања спортске способности, али </a:t>
            </a:r>
            <a:r>
              <a:rPr lang="sr-Latn-CS" sz="2400">
                <a:latin typeface="Calibri" pitchFamily="34" charset="0"/>
                <a:cs typeface="Arial" charset="0"/>
              </a:rPr>
              <a:t>и</a:t>
            </a:r>
            <a:r>
              <a:rPr lang="en-US" sz="2400">
                <a:latin typeface="Calibri" pitchFamily="34" charset="0"/>
                <a:cs typeface="Arial" charset="0"/>
              </a:rPr>
              <a:t> до патофизиоло</a:t>
            </a:r>
            <a:r>
              <a:rPr lang="sr-Latn-CS" sz="2400">
                <a:latin typeface="Calibri" pitchFamily="34" charset="0"/>
                <a:cs typeface="Arial" charset="0"/>
              </a:rPr>
              <a:t>ш</a:t>
            </a:r>
            <a:r>
              <a:rPr lang="en-US" sz="2400">
                <a:latin typeface="Calibri" pitchFamily="34" charset="0"/>
                <a:cs typeface="Arial" charset="0"/>
              </a:rPr>
              <a:t>ког </a:t>
            </a:r>
            <a:r>
              <a:rPr lang="sr-Latn-CS" sz="2400">
                <a:latin typeface="Calibri" pitchFamily="34" charset="0"/>
                <a:cs typeface="Arial" charset="0"/>
              </a:rPr>
              <a:t>и</a:t>
            </a:r>
            <a:r>
              <a:rPr lang="en-US" sz="2400">
                <a:latin typeface="Calibri" pitchFamily="34" charset="0"/>
                <a:cs typeface="Arial" charset="0"/>
              </a:rPr>
              <a:t> психи</a:t>
            </a:r>
            <a:r>
              <a:rPr lang="sr-Latn-CS" sz="2400">
                <a:latin typeface="Calibri" pitchFamily="34" charset="0"/>
                <a:cs typeface="Arial" charset="0"/>
              </a:rPr>
              <a:t>ч</a:t>
            </a:r>
            <a:r>
              <a:rPr lang="en-US" sz="2400">
                <a:latin typeface="Calibri" pitchFamily="34" charset="0"/>
                <a:cs typeface="Arial" charset="0"/>
              </a:rPr>
              <a:t>ког нару</a:t>
            </a:r>
            <a:r>
              <a:rPr lang="sr-Latn-CS" sz="2400">
                <a:latin typeface="Calibri" pitchFamily="34" charset="0"/>
                <a:cs typeface="Arial" charset="0"/>
              </a:rPr>
              <a:t>ш</a:t>
            </a:r>
            <a:r>
              <a:rPr lang="en-US" sz="2400">
                <a:latin typeface="Calibri" pitchFamily="34" charset="0"/>
                <a:cs typeface="Arial" charset="0"/>
              </a:rPr>
              <a:t>авања здравља</a:t>
            </a:r>
          </a:p>
        </p:txBody>
      </p:sp>
      <p:pic>
        <p:nvPicPr>
          <p:cNvPr id="301062" name="Picture 2" descr="https://encrypted-tbn0.gstatic.com/images?q=tbn:ANd9GcQHjZcosi4ULK3TcwQy1zf-28LrL2GLFwKehJWNbDaFjZ9mw2-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114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1395"/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Rectangle 1"/>
          <p:cNvSpPr>
            <a:spLocks noChangeArrowheads="1"/>
          </p:cNvSpPr>
          <p:nvPr/>
        </p:nvSpPr>
        <p:spPr bwMode="auto">
          <a:xfrm>
            <a:off x="0" y="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b="1">
                <a:latin typeface="Calibri" pitchFamily="34" charset="0"/>
                <a:cs typeface="Arial" charset="0"/>
              </a:rPr>
              <a:t>Практична подела суплемената</a:t>
            </a:r>
          </a:p>
        </p:txBody>
      </p:sp>
      <p:sp>
        <p:nvSpPr>
          <p:cNvPr id="302083" name="Rectangle 2"/>
          <p:cNvSpPr>
            <a:spLocks noChangeArrowheads="1"/>
          </p:cNvSpPr>
          <p:nvPr/>
        </p:nvSpPr>
        <p:spPr bwMode="auto">
          <a:xfrm>
            <a:off x="0" y="1981200"/>
            <a:ext cx="9144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2800">
                <a:latin typeface="Calibri" pitchFamily="34" charset="0"/>
                <a:cs typeface="Arial" charset="0"/>
              </a:rPr>
              <a:t>Антидопинг агенција Републике Србије сматра програм 2011 Аустралијског Института за спортске суплементе најбољи и зато препоручује њихову поделу на 4 групе: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Title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/>
            <a:r>
              <a:rPr lang="en-US" sz="3200" b="1" u="sng" smtClean="0">
                <a:latin typeface="Arial" charset="0"/>
                <a:cs typeface="Arial" charset="0"/>
              </a:rPr>
              <a:t>ГРУПА А</a:t>
            </a:r>
            <a:r>
              <a:rPr lang="en-US" sz="3200" b="1" smtClean="0">
                <a:latin typeface="Arial" charset="0"/>
                <a:cs typeface="Arial" charset="0"/>
              </a:rPr>
              <a:t>: ОДОБРЕНИ СУПЛЕМЕНТИ</a:t>
            </a:r>
          </a:p>
        </p:txBody>
      </p:sp>
      <p:sp>
        <p:nvSpPr>
          <p:cNvPr id="303107" name="Subtitle 2"/>
          <p:cNvSpPr>
            <a:spLocks noGrp="1"/>
          </p:cNvSpPr>
          <p:nvPr>
            <p:ph type="subTitle" idx="4294967295"/>
          </p:nvPr>
        </p:nvSpPr>
        <p:spPr>
          <a:xfrm>
            <a:off x="0" y="762000"/>
            <a:ext cx="9144000" cy="60960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vi-VN" sz="2000" smtClean="0">
                <a:latin typeface="Calibri" pitchFamily="34" charset="0"/>
              </a:rPr>
              <a:t>Обезбеђују корисне и правовремене изворе енергије и хранљиве састојке за исхрану спортисте, односно у научним истраживањима се показало да побољшавају способност, када се користе по одређеном протоколу у специфичној спортској ситуацији.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en-US" sz="2000" smtClean="0"/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vi-VN" sz="2000" b="1" u="sng" smtClean="0">
                <a:latin typeface="Calibri" pitchFamily="34" charset="0"/>
              </a:rPr>
              <a:t>У ову групу спадају</a:t>
            </a:r>
            <a:r>
              <a:rPr lang="vi-VN" sz="2000" smtClean="0">
                <a:latin typeface="Calibri" pitchFamily="34" charset="0"/>
              </a:rPr>
              <a:t>:</a:t>
            </a:r>
            <a:endParaRPr lang="en-US" sz="2000" smtClean="0"/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vi-VN" sz="2000" smtClean="0">
              <a:latin typeface="Calibri" pitchFamily="34" charset="0"/>
            </a:endParaRPr>
          </a:p>
          <a:p>
            <a:pPr marL="0" indent="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vi-VN" sz="2000" smtClean="0">
                <a:latin typeface="Calibri" pitchFamily="34" charset="0"/>
              </a:rPr>
              <a:t>Спортско пиће</a:t>
            </a:r>
          </a:p>
          <a:p>
            <a:pPr marL="0" indent="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vi-VN" sz="2000" smtClean="0">
                <a:latin typeface="Calibri" pitchFamily="34" charset="0"/>
              </a:rPr>
              <a:t>Течни суплементи</a:t>
            </a:r>
          </a:p>
          <a:p>
            <a:pPr marL="0" indent="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vi-VN" sz="2000" smtClean="0">
                <a:latin typeface="Calibri" pitchFamily="34" charset="0"/>
              </a:rPr>
              <a:t>Спортски гелови</a:t>
            </a:r>
          </a:p>
          <a:p>
            <a:pPr marL="0" indent="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vi-VN" sz="2000" smtClean="0">
                <a:latin typeface="Calibri" pitchFamily="34" charset="0"/>
              </a:rPr>
              <a:t>Спортске чоколадице</a:t>
            </a:r>
          </a:p>
          <a:p>
            <a:pPr marL="0" indent="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vi-VN" sz="2000" smtClean="0">
                <a:latin typeface="Calibri" pitchFamily="34" charset="0"/>
              </a:rPr>
              <a:t>Кофеин</a:t>
            </a:r>
          </a:p>
          <a:p>
            <a:pPr marL="0" indent="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vi-VN" sz="2000" smtClean="0">
                <a:latin typeface="Calibri" pitchFamily="34" charset="0"/>
              </a:rPr>
              <a:t>Креатин</a:t>
            </a:r>
          </a:p>
          <a:p>
            <a:pPr marL="0" indent="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vi-VN" sz="2000" smtClean="0">
                <a:latin typeface="Calibri" pitchFamily="34" charset="0"/>
              </a:rPr>
              <a:t>Бикарбонат/Цитрат</a:t>
            </a:r>
          </a:p>
          <a:p>
            <a:pPr marL="0" indent="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vi-VN" sz="2000" smtClean="0">
                <a:latin typeface="Calibri" pitchFamily="34" charset="0"/>
              </a:rPr>
              <a:t>Пробиотици</a:t>
            </a:r>
          </a:p>
          <a:p>
            <a:pPr marL="0" indent="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vi-VN" sz="2000" smtClean="0">
                <a:latin typeface="Calibri" pitchFamily="34" charset="0"/>
              </a:rPr>
              <a:t>Витамин </a:t>
            </a:r>
            <a:r>
              <a:rPr lang="en-US" sz="2000" smtClean="0"/>
              <a:t>D</a:t>
            </a:r>
            <a:endParaRPr lang="vi-VN" sz="2000" smtClean="0">
              <a:latin typeface="Calibri" pitchFamily="34" charset="0"/>
            </a:endParaRPr>
          </a:p>
          <a:p>
            <a:pPr marL="0" indent="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vi-VN" sz="2000" smtClean="0">
                <a:latin typeface="Calibri" pitchFamily="34" charset="0"/>
              </a:rPr>
              <a:t>Мултивитамински и минерални суплементи</a:t>
            </a:r>
          </a:p>
          <a:p>
            <a:pPr marL="0" indent="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vi-VN" sz="2000" smtClean="0">
                <a:latin typeface="Calibri" pitchFamily="34" charset="0"/>
              </a:rPr>
              <a:t>Суплементи гвожђа</a:t>
            </a:r>
          </a:p>
          <a:p>
            <a:pPr marL="0" indent="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vi-VN" sz="2000" smtClean="0">
                <a:latin typeface="Calibri" pitchFamily="34" charset="0"/>
              </a:rPr>
              <a:t>Суплементи калцијума</a:t>
            </a:r>
          </a:p>
          <a:p>
            <a:pPr marL="0" indent="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vi-VN" sz="2000" smtClean="0">
                <a:latin typeface="Calibri" pitchFamily="34" charset="0"/>
              </a:rPr>
              <a:t>Замена за електролите</a:t>
            </a: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endParaRPr lang="en-US" sz="1000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advTm="22980"/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9144000" cy="1676400"/>
          </a:xfrm>
        </p:spPr>
        <p:txBody>
          <a:bodyPr>
            <a:normAutofit/>
          </a:bodyPr>
          <a:lstStyle/>
          <a:p>
            <a:pPr eaLnBrk="1" hangingPunct="1"/>
            <a:r>
              <a:rPr lang="pl-PL" sz="3200" b="1" u="sng" smtClean="0"/>
              <a:t>ГРУПА В</a:t>
            </a:r>
            <a:r>
              <a:rPr lang="pl-PL" sz="3200" b="1" smtClean="0"/>
              <a:t>: СУПЛЕМЕНТИ КОЈИ СУ                             ПОД</a:t>
            </a:r>
            <a:r>
              <a:rPr lang="en-US" sz="3200" b="1" smtClean="0"/>
              <a:t> </a:t>
            </a:r>
            <a:r>
              <a:rPr lang="pl-PL" sz="3200" b="1" smtClean="0"/>
              <a:t>РАЗМАТРАЊЕМ</a:t>
            </a:r>
            <a:br>
              <a:rPr lang="pl-PL" sz="3200" b="1" smtClean="0"/>
            </a:br>
            <a:endParaRPr lang="en-US" sz="3200" smtClean="0"/>
          </a:p>
        </p:txBody>
      </p:sp>
      <p:sp>
        <p:nvSpPr>
          <p:cNvPr id="304131" name="Subtitle 2"/>
          <p:cNvSpPr>
            <a:spLocks noGrp="1"/>
          </p:cNvSpPr>
          <p:nvPr>
            <p:ph type="subTitle" idx="4294967295"/>
          </p:nvPr>
        </p:nvSpPr>
        <p:spPr>
          <a:xfrm>
            <a:off x="0" y="1143000"/>
            <a:ext cx="9144000" cy="571500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z="3400" u="sng" smtClean="0"/>
              <a:t>У ову групу спадају</a:t>
            </a:r>
            <a:r>
              <a:rPr lang="en-US" sz="3400" smtClean="0"/>
              <a:t>:</a:t>
            </a:r>
          </a:p>
          <a:p>
            <a:pPr marL="0" indent="0" eaLnBrk="1" hangingPunct="1">
              <a:buFont typeface="Calibri" pitchFamily="34" charset="0"/>
              <a:buAutoNum type="arabicPeriod"/>
            </a:pPr>
            <a:r>
              <a:rPr lang="en-US" sz="3400" smtClean="0"/>
              <a:t>Бета аланин</a:t>
            </a:r>
          </a:p>
          <a:p>
            <a:pPr marL="0" indent="0" eaLnBrk="1" hangingPunct="1">
              <a:buFont typeface="Calibri" pitchFamily="34" charset="0"/>
              <a:buAutoNum type="arabicPeriod"/>
            </a:pPr>
            <a:r>
              <a:rPr lang="en-US" sz="3400" smtClean="0"/>
              <a:t>Сок од цвекле / нитрати</a:t>
            </a:r>
          </a:p>
          <a:p>
            <a:pPr marL="0" indent="0" eaLnBrk="1" hangingPunct="1">
              <a:buFont typeface="Calibri" pitchFamily="34" charset="0"/>
              <a:buAutoNum type="arabicPeriod"/>
            </a:pPr>
            <a:r>
              <a:rPr lang="en-US" sz="3400" smtClean="0"/>
              <a:t>Антиодкиданти, вит. C и вит. Е</a:t>
            </a:r>
          </a:p>
          <a:p>
            <a:pPr marL="0" indent="0" eaLnBrk="1" hangingPunct="1">
              <a:buFont typeface="Calibri" pitchFamily="34" charset="0"/>
              <a:buAutoNum type="arabicPeriod"/>
            </a:pPr>
            <a:r>
              <a:rPr lang="en-US" sz="3400" smtClean="0"/>
              <a:t>Карнитин</a:t>
            </a:r>
          </a:p>
          <a:p>
            <a:pPr marL="0" indent="0" eaLnBrk="1" hangingPunct="1">
              <a:buFont typeface="Calibri" pitchFamily="34" charset="0"/>
              <a:buAutoNum type="arabicPeriod"/>
            </a:pPr>
            <a:r>
              <a:rPr lang="en-US" sz="3400" smtClean="0"/>
              <a:t>ß-hidroksi ß-metilbutirat (HMB)</a:t>
            </a:r>
          </a:p>
          <a:p>
            <a:pPr marL="0" indent="0" eaLnBrk="1" hangingPunct="1">
              <a:buFont typeface="Calibri" pitchFamily="34" charset="0"/>
              <a:buAutoNum type="arabicPeriod"/>
            </a:pPr>
            <a:r>
              <a:rPr lang="en-US" sz="3400" smtClean="0"/>
              <a:t>Рибље уље</a:t>
            </a:r>
          </a:p>
          <a:p>
            <a:pPr marL="0" indent="0" eaLnBrk="1" hangingPunct="1">
              <a:buFont typeface="Calibri" pitchFamily="34" charset="0"/>
              <a:buAutoNum type="arabicPeriod"/>
            </a:pPr>
            <a:r>
              <a:rPr lang="en-US" sz="3400" smtClean="0"/>
              <a:t>Остали полифенеоли као антиоксиданти и антиинфалматорни суплементи</a:t>
            </a:r>
          </a:p>
          <a:p>
            <a:pPr marL="0" indent="0" algn="ctr" eaLnBrk="1" hangingPunct="1">
              <a:buFont typeface="Arial" charset="0"/>
              <a:buNone/>
            </a:pPr>
            <a:endParaRPr lang="en-US" sz="3400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advTm="6827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Rectangle 2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sr-Latn-CS" sz="3600" b="1" smtClean="0"/>
              <a:t>Превенција стреса</a:t>
            </a:r>
            <a:endParaRPr lang="en-US" sz="3600" b="1" smtClean="0"/>
          </a:p>
        </p:txBody>
      </p:sp>
      <p:sp>
        <p:nvSpPr>
          <p:cNvPr id="328707" name="Rectangle 3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686800" cy="502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Latn-CS" sz="2400" smtClean="0"/>
              <a:t>Углавном</a:t>
            </a:r>
            <a:r>
              <a:rPr lang="ru-RU" sz="2400" smtClean="0"/>
              <a:t> не можемо ут</a:t>
            </a:r>
            <a:r>
              <a:rPr lang="sr-Latn-CS" sz="2400" smtClean="0"/>
              <a:t>и</a:t>
            </a:r>
            <a:r>
              <a:rPr lang="ru-RU" sz="2400" smtClean="0"/>
              <a:t>цати на узроке стреса, </a:t>
            </a:r>
            <a:r>
              <a:rPr lang="sr-Latn-CS" sz="2400" smtClean="0"/>
              <a:t>али </a:t>
            </a:r>
            <a:r>
              <a:rPr lang="ru-RU" sz="2400" smtClean="0"/>
              <a:t>можемо на то како ћемо се суочити са стресом. </a:t>
            </a:r>
            <a:endParaRPr lang="sr-Latn-CS" sz="2400" smtClean="0"/>
          </a:p>
          <a:p>
            <a:pPr>
              <a:lnSpc>
                <a:spcPct val="80000"/>
              </a:lnSpc>
            </a:pPr>
            <a:r>
              <a:rPr lang="ru-RU" sz="2400" smtClean="0"/>
              <a:t>Суочавање се односи на понашање и психичке реакције којима појединац настоји </a:t>
            </a:r>
            <a:r>
              <a:rPr lang="sr-Latn-CS" sz="2400" smtClean="0"/>
              <a:t>да </a:t>
            </a:r>
            <a:r>
              <a:rPr lang="ru-RU" sz="2400" smtClean="0"/>
              <a:t>с</a:t>
            </a:r>
            <a:r>
              <a:rPr lang="sr-Latn-CS" sz="2400" smtClean="0"/>
              <a:t>а</a:t>
            </a:r>
            <a:r>
              <a:rPr lang="ru-RU" sz="2400" smtClean="0"/>
              <a:t>влада</a:t>
            </a:r>
            <a:r>
              <a:rPr lang="sr-Latn-CS" sz="2400" smtClean="0"/>
              <a:t> </a:t>
            </a:r>
            <a:r>
              <a:rPr lang="ru-RU" sz="2400" smtClean="0"/>
              <a:t>или ублажи притиске изазване претећом ситуацијом. </a:t>
            </a:r>
            <a:endParaRPr lang="sr-Latn-CS" sz="2400" smtClean="0"/>
          </a:p>
          <a:p>
            <a:pPr>
              <a:lnSpc>
                <a:spcPct val="80000"/>
              </a:lnSpc>
            </a:pPr>
            <a:r>
              <a:rPr lang="ru-RU" sz="2400" smtClean="0"/>
              <a:t>Здрав начин живота</a:t>
            </a:r>
            <a:r>
              <a:rPr lang="sr-Latn-CS" sz="2400" smtClean="0"/>
              <a:t> и</a:t>
            </a:r>
            <a:r>
              <a:rPr lang="ru-RU" sz="2400" smtClean="0"/>
              <a:t> мере за побољшање здравља</a:t>
            </a:r>
            <a:r>
              <a:rPr lang="sr-Latn-CS" sz="2400" smtClean="0"/>
              <a:t> </a:t>
            </a:r>
            <a:r>
              <a:rPr lang="ru-RU" sz="2400" smtClean="0"/>
              <a:t>повећа</a:t>
            </a:r>
            <a:r>
              <a:rPr lang="sr-Latn-CS" sz="2400" smtClean="0"/>
              <a:t>вају</a:t>
            </a:r>
            <a:r>
              <a:rPr lang="ru-RU" sz="2400" smtClean="0"/>
              <a:t> отпорности на стрес</a:t>
            </a:r>
            <a:r>
              <a:rPr lang="sr-Latn-CS" sz="2400" smtClean="0"/>
              <a:t>:</a:t>
            </a:r>
            <a:endParaRPr lang="ru-RU" sz="2400" smtClean="0"/>
          </a:p>
          <a:p>
            <a:pPr>
              <a:lnSpc>
                <a:spcPct val="80000"/>
              </a:lnSpc>
            </a:pPr>
            <a:r>
              <a:rPr lang="ru-RU" sz="2400" smtClean="0"/>
              <a:t>редов</a:t>
            </a:r>
            <a:r>
              <a:rPr lang="sr-Latn-CS" sz="2400" smtClean="0"/>
              <a:t>на </a:t>
            </a:r>
            <a:r>
              <a:rPr lang="ru-RU" sz="2400" smtClean="0"/>
              <a:t>и одговарајућа </a:t>
            </a:r>
            <a:r>
              <a:rPr lang="sr-Latn-CS" sz="2400" smtClean="0"/>
              <a:t>исхрана</a:t>
            </a:r>
            <a:r>
              <a:rPr lang="ru-RU" sz="2400" smtClean="0"/>
              <a:t>,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избацити или смањити узимање кофеина, никотина и шећера,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бавити се телесним вежба</a:t>
            </a:r>
            <a:r>
              <a:rPr lang="sr-Latn-CS" sz="2400" smtClean="0"/>
              <a:t>ма</a:t>
            </a:r>
            <a:r>
              <a:rPr lang="ru-RU" sz="2400" smtClean="0"/>
              <a:t>,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осигурати редов</a:t>
            </a:r>
            <a:r>
              <a:rPr lang="sr-Latn-CS" sz="2400" smtClean="0"/>
              <a:t>ни</a:t>
            </a:r>
            <a:r>
              <a:rPr lang="ru-RU" sz="2400" smtClean="0"/>
              <a:t> распоред одмора и довољно времена за спавање,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променити распоред об</a:t>
            </a:r>
            <a:r>
              <a:rPr lang="sr-Latn-CS" sz="2400" smtClean="0"/>
              <a:t>а</a:t>
            </a:r>
            <a:r>
              <a:rPr lang="ru-RU" sz="2400" smtClean="0"/>
              <a:t>веза,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прекинути с неким активностима које нису </a:t>
            </a:r>
            <a:r>
              <a:rPr lang="sr-Latn-CS" sz="2400" smtClean="0"/>
              <a:t>неопходне</a:t>
            </a:r>
            <a:r>
              <a:rPr lang="ru-RU" sz="2400" smtClean="0"/>
              <a:t>, а које су постале оптерећење.</a:t>
            </a:r>
          </a:p>
          <a:p>
            <a:pPr>
              <a:lnSpc>
                <a:spcPct val="80000"/>
              </a:lnSpc>
            </a:pPr>
            <a:endParaRPr lang="en-US" sz="2400" smtClean="0"/>
          </a:p>
        </p:txBody>
      </p:sp>
    </p:spTree>
  </p:cSld>
  <p:clrMapOvr>
    <a:masterClrMapping/>
  </p:clrMapOvr>
  <p:transition advTm="63411"/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Title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pPr eaLnBrk="1" hangingPunct="1"/>
            <a:r>
              <a:rPr lang="en-US" sz="3600" b="1" u="sng" smtClean="0"/>
              <a:t>ГРУПА C</a:t>
            </a:r>
            <a:r>
              <a:rPr lang="en-US" sz="3600" b="1" smtClean="0"/>
              <a:t>: СУПЛЕМЕНТИ ЗА КОЈЕ НЕ ПОСТОЈИ ЈАСАН ДОКАЗ О КОРИСНОМ ДЕЈСТВУ</a:t>
            </a:r>
          </a:p>
        </p:txBody>
      </p:sp>
      <p:sp>
        <p:nvSpPr>
          <p:cNvPr id="305155" name="Subtitle 2"/>
          <p:cNvSpPr>
            <a:spLocks noGrp="1"/>
          </p:cNvSpPr>
          <p:nvPr>
            <p:ph type="subTitle" idx="4294967295"/>
          </p:nvPr>
        </p:nvSpPr>
        <p:spPr>
          <a:xfrm>
            <a:off x="0" y="1219200"/>
            <a:ext cx="9144000" cy="5638800"/>
          </a:xfrm>
        </p:spPr>
        <p:txBody>
          <a:bodyPr/>
          <a:lstStyle/>
          <a:p>
            <a:pPr marL="514350" indent="-514350" eaLnBrk="1" hangingPunct="1">
              <a:buFont typeface="Arial" charset="0"/>
              <a:buNone/>
            </a:pPr>
            <a:r>
              <a:rPr lang="en-US" sz="3500" b="1" u="sng" smtClean="0"/>
              <a:t>У ову групу спадају</a:t>
            </a:r>
            <a:r>
              <a:rPr lang="en-US" sz="3500" smtClean="0"/>
              <a:t>: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z="3500" smtClean="0"/>
              <a:t>Рибоза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z="3500" smtClean="0"/>
              <a:t>Коензим Q</a:t>
            </a:r>
            <a:r>
              <a:rPr lang="sr-Latn-CS" sz="3500" smtClean="0"/>
              <a:t>10</a:t>
            </a:r>
            <a:endParaRPr lang="en-US" sz="3500" smtClean="0"/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sr-Latn-CS" sz="3500" smtClean="0"/>
              <a:t>Жен-шен</a:t>
            </a:r>
            <a:endParaRPr lang="en-US" sz="3500" smtClean="0"/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z="3500" smtClean="0"/>
              <a:t>Разне биљке (Rodiola Rozea, Kordiceps)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z="3500" smtClean="0"/>
              <a:t>Глукозамин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z="3500" smtClean="0"/>
              <a:t>Триглицериди средњег ланца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z="3500" smtClean="0"/>
              <a:t>Пируват</a:t>
            </a:r>
          </a:p>
          <a:p>
            <a:pPr marL="514350" indent="-514350" eaLnBrk="1" hangingPunct="1">
              <a:buFont typeface="Calibri" pitchFamily="34" charset="0"/>
              <a:buNone/>
            </a:pPr>
            <a:endParaRPr lang="en-US" sz="3500" smtClean="0"/>
          </a:p>
        </p:txBody>
      </p:sp>
    </p:spTree>
  </p:cSld>
  <p:clrMapOvr>
    <a:masterClrMapping/>
  </p:clrMapOvr>
  <p:transition advTm="7234"/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u="sng" smtClean="0"/>
              <a:t>ГРУПА D</a:t>
            </a:r>
            <a:r>
              <a:rPr lang="en-US" sz="3200" b="1" smtClean="0"/>
              <a:t>: ЗАБРАЊЕНИ СУПЛЕМЕНТИ</a:t>
            </a:r>
            <a:r>
              <a:rPr lang="en-US" sz="3600" b="1" smtClean="0"/>
              <a:t/>
            </a:r>
            <a:br>
              <a:rPr lang="en-US" sz="3600" b="1" smtClean="0"/>
            </a:br>
            <a:endParaRPr lang="en-US" sz="3600" smtClean="0"/>
          </a:p>
        </p:txBody>
      </p:sp>
      <p:sp>
        <p:nvSpPr>
          <p:cNvPr id="306179" name="Subtitle 2"/>
          <p:cNvSpPr>
            <a:spLocks noGrp="1"/>
          </p:cNvSpPr>
          <p:nvPr>
            <p:ph type="subTitle" idx="4294967295"/>
          </p:nvPr>
        </p:nvSpPr>
        <p:spPr>
          <a:xfrm>
            <a:off x="0" y="533400"/>
            <a:ext cx="9144000" cy="63246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smtClean="0">
                <a:latin typeface="Arial" charset="0"/>
                <a:cs typeface="Arial" charset="0"/>
              </a:rPr>
              <a:t>Ови суплементи су или директно забрањени према Листи Светске антидопинг агенције или носе високи ризик позитивног резултата на допинг.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en-US" sz="2000" b="1" u="sng" smtClean="0">
              <a:latin typeface="Arial" charset="0"/>
              <a:cs typeface="Arial" charset="0"/>
            </a:endParaRP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b="1" u="sng" smtClean="0">
                <a:latin typeface="Arial" charset="0"/>
                <a:cs typeface="Arial" charset="0"/>
              </a:rPr>
              <a:t>Стимуланси</a:t>
            </a:r>
            <a:endParaRPr lang="en-US" sz="2000" u="sng" smtClean="0">
              <a:latin typeface="Arial" charset="0"/>
              <a:cs typeface="Arial" charset="0"/>
            </a:endParaRPr>
          </a:p>
          <a:p>
            <a:pPr marL="0" indent="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sz="2000" smtClean="0">
                <a:latin typeface="Arial" charset="0"/>
                <a:cs typeface="Arial" charset="0"/>
              </a:rPr>
              <a:t>Ефедра</a:t>
            </a:r>
          </a:p>
          <a:p>
            <a:pPr marL="0" indent="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sz="2000" smtClean="0">
                <a:latin typeface="Arial" charset="0"/>
                <a:cs typeface="Arial" charset="0"/>
              </a:rPr>
              <a:t>Стрихнин</a:t>
            </a:r>
          </a:p>
          <a:p>
            <a:pPr marL="0" indent="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sz="2000" smtClean="0">
                <a:latin typeface="Arial" charset="0"/>
                <a:cs typeface="Arial" charset="0"/>
              </a:rPr>
              <a:t>Сибутрамин</a:t>
            </a:r>
          </a:p>
          <a:p>
            <a:pPr marL="0" indent="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sz="2000" smtClean="0">
                <a:latin typeface="Arial" charset="0"/>
                <a:cs typeface="Arial" charset="0"/>
              </a:rPr>
              <a:t>Метилхексанамин</a:t>
            </a:r>
          </a:p>
          <a:p>
            <a:pPr marL="0" indent="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sz="2000" smtClean="0">
                <a:latin typeface="Arial" charset="0"/>
                <a:cs typeface="Arial" charset="0"/>
              </a:rPr>
              <a:t>Остали биљни стимуланси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en-US" sz="2000" b="1" u="sng" smtClean="0">
              <a:latin typeface="Arial" charset="0"/>
              <a:cs typeface="Arial" charset="0"/>
            </a:endParaRP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b="1" u="sng" smtClean="0">
                <a:latin typeface="Arial" charset="0"/>
                <a:cs typeface="Arial" charset="0"/>
              </a:rPr>
              <a:t>Прохормони и хормонски бустери</a:t>
            </a:r>
            <a:endParaRPr lang="en-US" sz="2000" u="sng" smtClean="0">
              <a:latin typeface="Arial" charset="0"/>
              <a:cs typeface="Arial" charset="0"/>
            </a:endParaRPr>
          </a:p>
          <a:p>
            <a:pPr marL="0" indent="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sz="2000" smtClean="0">
                <a:latin typeface="Arial" charset="0"/>
                <a:cs typeface="Arial" charset="0"/>
              </a:rPr>
              <a:t>Андростенедион</a:t>
            </a:r>
          </a:p>
          <a:p>
            <a:pPr marL="0" indent="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sz="2000" smtClean="0">
                <a:latin typeface="Arial" charset="0"/>
                <a:cs typeface="Arial" charset="0"/>
              </a:rPr>
              <a:t>DHEA</a:t>
            </a:r>
          </a:p>
          <a:p>
            <a:pPr marL="0" indent="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sz="2000" smtClean="0">
                <a:latin typeface="Arial" charset="0"/>
                <a:cs typeface="Arial" charset="0"/>
              </a:rPr>
              <a:t>19-норандростенедион и 19-норандростенедиол</a:t>
            </a:r>
          </a:p>
          <a:p>
            <a:pPr marL="0" indent="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sz="2000" smtClean="0">
                <a:latin typeface="Arial" charset="0"/>
                <a:cs typeface="Arial" charset="0"/>
              </a:rPr>
              <a:t>Остали прохормони</a:t>
            </a:r>
          </a:p>
          <a:p>
            <a:pPr marL="0" indent="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sz="2000" smtClean="0">
                <a:latin typeface="Arial" charset="0"/>
                <a:cs typeface="Arial" charset="0"/>
              </a:rPr>
              <a:t>Tribulus terrestris и други суплементи биљног тестостерона</a:t>
            </a:r>
          </a:p>
          <a:p>
            <a:pPr marL="0" indent="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sz="2000" smtClean="0">
                <a:latin typeface="Arial" charset="0"/>
                <a:cs typeface="Arial" charset="0"/>
              </a:rPr>
              <a:t>Глицерол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en-US" sz="2000" smtClean="0">
              <a:latin typeface="Arial" charset="0"/>
              <a:cs typeface="Arial" charset="0"/>
            </a:endParaRP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b="1" u="sng" smtClean="0">
                <a:latin typeface="Arial" charset="0"/>
                <a:cs typeface="Arial" charset="0"/>
              </a:rPr>
              <a:t>Ове додатке спортисти не би смели да користе</a:t>
            </a:r>
            <a:r>
              <a:rPr lang="en-US" sz="2000" b="1" smtClean="0">
                <a:latin typeface="Arial" charset="0"/>
                <a:cs typeface="Arial" charset="0"/>
              </a:rPr>
              <a:t>!!!</a:t>
            </a:r>
            <a:r>
              <a:rPr lang="en-US" sz="2000" b="1" u="sng" smtClean="0">
                <a:latin typeface="Arial" charset="0"/>
                <a:cs typeface="Arial" charset="0"/>
              </a:rPr>
              <a:t/>
            </a:r>
            <a:br>
              <a:rPr lang="en-US" sz="2000" b="1" u="sng" smtClean="0">
                <a:latin typeface="Arial" charset="0"/>
                <a:cs typeface="Arial" charset="0"/>
              </a:rPr>
            </a:br>
            <a:endParaRPr lang="en-US" sz="2000" b="1" u="sng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advTm="23173"/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pPr eaLnBrk="1" hangingPunct="1"/>
            <a:r>
              <a:rPr lang="en-US" sz="3200" b="1" smtClean="0"/>
              <a:t>Најпознатија допинг средства</a:t>
            </a:r>
          </a:p>
        </p:txBody>
      </p:sp>
      <p:sp>
        <p:nvSpPr>
          <p:cNvPr id="290819" name="Content Placeholder 2"/>
          <p:cNvSpPr>
            <a:spLocks noGrp="1"/>
          </p:cNvSpPr>
          <p:nvPr>
            <p:ph idx="4294967295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400" smtClean="0"/>
              <a:t>1. </a:t>
            </a:r>
            <a:r>
              <a:rPr lang="en-US" sz="2400" b="1" smtClean="0"/>
              <a:t>Анабол</a:t>
            </a:r>
            <a:r>
              <a:rPr lang="sr-Latn-CS" sz="2400" b="1" smtClean="0"/>
              <a:t>ич</a:t>
            </a:r>
            <a:r>
              <a:rPr lang="en-US" sz="2400" b="1" smtClean="0"/>
              <a:t>ки  стероиди </a:t>
            </a:r>
            <a:r>
              <a:rPr lang="en-US" sz="2400" smtClean="0"/>
              <a:t>– </a:t>
            </a:r>
            <a:r>
              <a:rPr lang="en-US" sz="2400" u="sng" smtClean="0"/>
              <a:t>тестостерон, 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 smtClean="0"/>
              <a:t>	дианабол, нандролон…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400" smtClean="0">
                <a:solidFill>
                  <a:srgbClr val="FF0000"/>
                </a:solidFill>
              </a:rPr>
              <a:t>Деловање:</a:t>
            </a:r>
            <a:r>
              <a:rPr lang="en-US" sz="2400" smtClean="0"/>
              <a:t> пове</a:t>
            </a:r>
            <a:r>
              <a:rPr lang="sr-Latn-CS" sz="2400" smtClean="0"/>
              <a:t>ћ</a:t>
            </a:r>
            <a:r>
              <a:rPr lang="en-US" sz="2400" smtClean="0"/>
              <a:t>ање ми</a:t>
            </a:r>
            <a:r>
              <a:rPr lang="sr-Latn-CS" sz="2400" smtClean="0"/>
              <a:t>ш</a:t>
            </a:r>
            <a:r>
              <a:rPr lang="en-US" sz="2400" smtClean="0"/>
              <a:t>и</a:t>
            </a:r>
            <a:r>
              <a:rPr lang="sr-Latn-CS" sz="2400" smtClean="0"/>
              <a:t>ћ</a:t>
            </a:r>
            <a:r>
              <a:rPr lang="en-US" sz="2400" smtClean="0"/>
              <a:t>не снаге </a:t>
            </a:r>
            <a:r>
              <a:rPr lang="sr-Latn-CS" sz="2400" smtClean="0"/>
              <a:t>и</a:t>
            </a:r>
            <a:r>
              <a:rPr lang="en-US" sz="2400" smtClean="0"/>
              <a:t> масе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400" smtClean="0">
                <a:solidFill>
                  <a:srgbClr val="FF0000"/>
                </a:solidFill>
              </a:rPr>
              <a:t>Не</a:t>
            </a:r>
            <a:r>
              <a:rPr lang="sr-Latn-CS" sz="2400" smtClean="0">
                <a:solidFill>
                  <a:srgbClr val="FF0000"/>
                </a:solidFill>
              </a:rPr>
              <a:t>ж</a:t>
            </a:r>
            <a:r>
              <a:rPr lang="en-US" sz="2400" smtClean="0">
                <a:solidFill>
                  <a:srgbClr val="FF0000"/>
                </a:solidFill>
              </a:rPr>
              <a:t>ељени ефекти:</a:t>
            </a:r>
            <a:r>
              <a:rPr lang="en-US" sz="2400" smtClean="0"/>
              <a:t> метаболизам масти, </a:t>
            </a:r>
            <a:r>
              <a:rPr lang="sr-Latn-CS" sz="2400" smtClean="0"/>
              <a:t>промене у понашању и </a:t>
            </a:r>
            <a:r>
              <a:rPr lang="en-US" sz="2400" smtClean="0"/>
              <a:t>пове</a:t>
            </a:r>
            <a:r>
              <a:rPr lang="sr-Latn-CS" sz="2400" smtClean="0"/>
              <a:t>ћ</a:t>
            </a:r>
            <a:r>
              <a:rPr lang="en-US" sz="2400" smtClean="0"/>
              <a:t>ана </a:t>
            </a:r>
            <a:r>
              <a:rPr lang="sr-Latn-CS" sz="2400" smtClean="0"/>
              <a:t>а</a:t>
            </a:r>
            <a:r>
              <a:rPr lang="en-US" sz="2400" smtClean="0"/>
              <a:t>гресивност</a:t>
            </a:r>
            <a:r>
              <a:rPr lang="sr-Latn-CS" sz="2400" smtClean="0"/>
              <a:t>,</a:t>
            </a:r>
            <a:r>
              <a:rPr lang="en-US" sz="2400" smtClean="0"/>
              <a:t> КВО,  стерилитет</a:t>
            </a:r>
            <a:endParaRPr lang="sr-Latn-CS" sz="2400" smtClean="0"/>
          </a:p>
          <a:p>
            <a:pPr eaLnBrk="1" hangingPunct="1">
              <a:buFont typeface="Wingdings" pitchFamily="2" charset="2"/>
              <a:buNone/>
            </a:pPr>
            <a:r>
              <a:rPr lang="en-US" sz="2400" smtClean="0"/>
              <a:t>2. </a:t>
            </a:r>
            <a:r>
              <a:rPr lang="en-US" sz="2400" b="1" smtClean="0"/>
              <a:t>Хормони </a:t>
            </a:r>
            <a:r>
              <a:rPr lang="sr-Latn-CS" sz="2400" b="1" smtClean="0"/>
              <a:t>и</a:t>
            </a:r>
            <a:r>
              <a:rPr lang="en-US" sz="2400" b="1" smtClean="0"/>
              <a:t> сродне супстанце</a:t>
            </a:r>
            <a:r>
              <a:rPr lang="sr-Latn-CS" sz="2400" b="1" smtClean="0"/>
              <a:t> </a:t>
            </a:r>
            <a:r>
              <a:rPr lang="en-US" sz="2400" b="1" smtClean="0"/>
              <a:t>-</a:t>
            </a:r>
            <a:r>
              <a:rPr lang="en-US" sz="2400" smtClean="0"/>
              <a:t> хормон раста, еритропоетин, инсулин </a:t>
            </a:r>
            <a:r>
              <a:rPr lang="sr-Latn-CS" sz="2400" smtClean="0"/>
              <a:t>и</a:t>
            </a:r>
            <a:r>
              <a:rPr lang="en-US" sz="2400" smtClean="0"/>
              <a:t> кортикотропин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400" smtClean="0">
                <a:solidFill>
                  <a:srgbClr val="FF0000"/>
                </a:solidFill>
              </a:rPr>
              <a:t>  Деловање: </a:t>
            </a:r>
            <a:r>
              <a:rPr lang="en-US" sz="2400" smtClean="0"/>
              <a:t> пове</a:t>
            </a:r>
            <a:r>
              <a:rPr lang="sr-Latn-CS" sz="2400" smtClean="0"/>
              <a:t>ћ</a:t>
            </a:r>
            <a:r>
              <a:rPr lang="en-US" sz="2400" smtClean="0"/>
              <a:t>ање </a:t>
            </a:r>
            <a:r>
              <a:rPr lang="sr-Latn-CS" sz="2400" smtClean="0"/>
              <a:t>мишићне </a:t>
            </a:r>
            <a:r>
              <a:rPr lang="en-US" sz="2400" smtClean="0"/>
              <a:t>масе, крвних </a:t>
            </a:r>
            <a:r>
              <a:rPr lang="sr-Latn-CS" sz="2400" smtClean="0"/>
              <a:t>ћ</a:t>
            </a:r>
            <a:r>
              <a:rPr lang="en-US" sz="2400" smtClean="0"/>
              <a:t>елија, </a:t>
            </a:r>
            <a:endParaRPr lang="sr-Latn-CS" sz="2400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sz="2400" smtClean="0"/>
              <a:t>убрза</a:t>
            </a:r>
            <a:r>
              <a:rPr lang="sr-Latn-CS" sz="2400" smtClean="0"/>
              <a:t>ње </a:t>
            </a:r>
            <a:r>
              <a:rPr lang="en-US" sz="2400" smtClean="0"/>
              <a:t>метаболизма </a:t>
            </a:r>
            <a:r>
              <a:rPr lang="sr-Latn-CS" sz="2400" smtClean="0"/>
              <a:t>ћ</a:t>
            </a:r>
            <a:r>
              <a:rPr lang="en-US" sz="2400" smtClean="0"/>
              <a:t>ели</a:t>
            </a:r>
            <a:r>
              <a:rPr lang="sr-Latn-CS" sz="2400" smtClean="0"/>
              <a:t>ја</a:t>
            </a:r>
            <a:endParaRPr lang="en-US" sz="2400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sz="2400" smtClean="0">
                <a:solidFill>
                  <a:srgbClr val="FF0000"/>
                </a:solidFill>
              </a:rPr>
              <a:t>  Не</a:t>
            </a:r>
            <a:r>
              <a:rPr lang="sr-Latn-CS" sz="2400" smtClean="0">
                <a:solidFill>
                  <a:srgbClr val="FF0000"/>
                </a:solidFill>
              </a:rPr>
              <a:t>ж</a:t>
            </a:r>
            <a:r>
              <a:rPr lang="en-US" sz="2400" smtClean="0">
                <a:solidFill>
                  <a:srgbClr val="FF0000"/>
                </a:solidFill>
              </a:rPr>
              <a:t>ељени ефекти:</a:t>
            </a:r>
            <a:r>
              <a:rPr lang="en-US" sz="2400" smtClean="0"/>
              <a:t>                              		</a:t>
            </a:r>
            <a:endParaRPr lang="sr-Latn-CS" sz="2400" smtClean="0"/>
          </a:p>
          <a:p>
            <a:pPr lvl="1" eaLnBrk="1" hangingPunct="1">
              <a:buFont typeface="Wingdings" pitchFamily="2" charset="2"/>
              <a:buNone/>
            </a:pPr>
            <a:r>
              <a:rPr lang="sr-Latn-CS" sz="2400" smtClean="0"/>
              <a:t>    </a:t>
            </a:r>
            <a:r>
              <a:rPr lang="en-US" sz="2400" smtClean="0"/>
              <a:t>акромегалија, </a:t>
            </a:r>
            <a:r>
              <a:rPr lang="sr-Latn-CS" sz="2400" smtClean="0"/>
              <a:t>				</a:t>
            </a:r>
            <a:r>
              <a:rPr lang="en-US" sz="2400" smtClean="0"/>
              <a:t>      </a:t>
            </a:r>
            <a:endParaRPr lang="sr-Latn-CS" sz="2400" smtClean="0"/>
          </a:p>
          <a:p>
            <a:pPr lvl="1" eaLnBrk="1" hangingPunct="1">
              <a:buFont typeface="Wingdings" pitchFamily="2" charset="2"/>
              <a:buNone/>
            </a:pPr>
            <a:r>
              <a:rPr lang="sr-Latn-CS" sz="2400" smtClean="0"/>
              <a:t>    </a:t>
            </a:r>
            <a:r>
              <a:rPr lang="en-US" sz="2400" smtClean="0"/>
              <a:t>метаболи</a:t>
            </a:r>
            <a:r>
              <a:rPr lang="sr-Latn-CS" sz="2400" smtClean="0"/>
              <a:t>ч</a:t>
            </a:r>
            <a:r>
              <a:rPr lang="en-US" sz="2400" smtClean="0"/>
              <a:t>ке промене,</a:t>
            </a:r>
            <a:r>
              <a:rPr lang="sr-Latn-CS" sz="2400" smtClean="0"/>
              <a:t> 					</a:t>
            </a:r>
            <a:r>
              <a:rPr lang="en-US" sz="2400" smtClean="0"/>
              <a:t>                  </a:t>
            </a:r>
            <a:r>
              <a:rPr lang="sr-Latn-CS" sz="2400" smtClean="0"/>
              <a:t> </a:t>
            </a:r>
            <a:r>
              <a:rPr lang="en-US" sz="2400" smtClean="0"/>
              <a:t>неуроло</a:t>
            </a:r>
            <a:r>
              <a:rPr lang="sr-Latn-CS" sz="2400" smtClean="0"/>
              <a:t>ш</a:t>
            </a:r>
            <a:r>
              <a:rPr lang="en-US" sz="2400" smtClean="0"/>
              <a:t>ке абнормалности</a:t>
            </a:r>
            <a:endParaRPr lang="sr-Latn-CS" sz="2400" smtClean="0"/>
          </a:p>
          <a:p>
            <a:pPr lvl="1" eaLnBrk="1" hangingPunct="1">
              <a:buFont typeface="Wingdings" pitchFamily="2" charset="2"/>
              <a:buNone/>
            </a:pPr>
            <a:endParaRPr lang="en-US" sz="2400" smtClean="0"/>
          </a:p>
        </p:txBody>
      </p:sp>
      <p:sp>
        <p:nvSpPr>
          <p:cNvPr id="290820" name="AutoShape 2" descr="data:image/jpg;base64,/9j/4AAQSkZJRgABAQAAAQABAAD/2wCEAAkGBhQQEA8UEBQUFBUVFxwYFBQWGRcXFRUUFhYhHR0VFRQXHCcfGBwjGhUXHy8hJyc1OC4sFR4xNjAqQSYrLikBCQoKDgwOGQ8PGSwkHyQ1LSwpLCowLCwsLSwpMjUpKS01LS4pMSwqKSosNiksNSwsLCwsKSwpLCwpKSwsLCksLP/AABEIAGQAZAMBIgACEQEDEQH/xAAcAAABBAMBAAAAAAAAAAAAAAAHAAUGCAEDBAL/xABKEAACAQIBBgUNDgYCAwAAAAABAgMABBEFBgcSITFBUWFxkhMWIjM1QlJTc5Gy0dIUFSMyQ2JydIGhsbPC0xc0gpPBwwhUJUTh/8QAGQEAAgMBAAAAAAAAAAAAAAAAAwUAAgQB/8QAKxEAAgIABAQFBAMAAAAAAAAAAAECAwQREiExMlFxBRNBQoEUIjNhUpGh/9oADAMBAAIRAxEAPwAu5NybEYYSYoySikkou06o4cK6feqHxUfQX1Usldog8mnoiornxnz7m+Bt8DKR2THaIwfxb8KpOags2EqqlbLTEklxbW0YxkWBBxsEUeciuP3fk/xln0ofXQSvLt5WLSuzsd5Y4n765HrJ9XnwQ0Xhm28v8Dv745P8ZZ9KH10jlPJ3jLLpweugA9c8lWWJfQq/DkvcWG99cneNsunB668+++TfG2XTg9dVzeuaSiK7P0BvBJe4sp785N8dY9OD11ttr+wlYLHJZux3KrQsT9gONVeasVbzAf0i6ls/euHxUfQX1Vn3qh8VH0F9VV9zL0m3Fg6rIzTW+wNGxxKjjiY7QRxbjyVYPJuUo7iKOWFtZHUMrcYP4Hgw4waJGWZmsqdb3InnXbokyBVVRqA4BVG3WbbupV7zx7enkx6TUqsCJDBdCKzWQ7khDHmWPH/FAu7uWld3fazksx5TRoyh3Mk+rf6qCbUuxr3SHfhcVplLsTLMfMRbtOrXBbqeJCIpw18NhJI2gY7MBxVM/wCHlj4gdJvXW7MUf+OtPofqNP8AWmqqCgtjBiMRY7JfcRn+HNh/1x0n9dNmcGauSLGB57qJEjXh1nJJO5VUHFieIf4NTg1XPT7nj7pvFtImxjtvj4bmnYbeiuC85ai6I9DP51n8mTHNe9yBlGbqMMJWQ/FWXXTXw3hCHIJw24b6mJ0XZNP/AKy9J/aqqGT754JY5YzqvGwdG4mU4g+cVcHNLONMoWdvcx7pFxZfBcbGT7GBH38Nd0roTzZ9WNf8Ksm/9Vek/tU35a0N2EsZEKGB+9dWYjH5yMSCPv5anteTXdKOeZPqVMyrk17aeWGUYPGxVuLEcI5CMCOQii3oGy0WjurZjiEIkj5A+IYDkxCn+s1AtJ1wsmVr1o2DDWUYrtGssag7RvIII+ypNoF/nLryI/MWgx2kb7fuqzZPs8e3p5Mek1Ks55dvTyY9JqxRxaO2Ue5cn1Y/lUEmo25R7lyfVj+VQSalmN5kPfC+SXcNmY3c60+h+o0/Uw5jdzrT6H6jT9TCvlQnu/JLuyP59Z0rk2wuLhsCyjViXwpW2KObHaeRTVQbm4aR3dyWZmLMx3lmOJJ+2ijp9zw903iWkZ+Dtvj4bmnYbeiuC85aoPmTmw2Ub63t1xwZsZGHeRLtdvNsHKQOGrghllgZMAylcQGGIIxVhiCMeAggg8tF7/j5nf1KeSxlbsZuzhx3CVR2S/1KMedOWnfT3mOvua3u7dABbqsMijghxwQ8ysdX+scVA/J988EscsR1XjYOh4mU4j7xUIXZxoR6UNKGrr2li/ZbVmmU/F4DHGR33AW4Nw27RwZ46ZfdFpFHZa0byxgzvtBjLDsoozx78W4t3ILBQpT9EbaKPdIQFHXRDmLLZK9xcYrJMgVYuFEx1sX+ccBs4Bv27uTRfov6jqXd8nwu+GFvk+J3Hh8Q4OfdN7DO6Ge9mtYTrtCmtI4PYhtYDUB4SMdvFu46kI5bs5fbqzjHgNWePb08mPSalSzx7enkx6TUqKYx2yj3Lk+rH8qgk1G3KPcuT6sfyqCTUsxvMh74XyS7hszG7nWn0P1GvOfWdS5NsLi4bAsowiU99K2xRzY7TyKa9ZjdzrT6H6jQR0+54e6bxbSM4x23x8NzTsNvPqrgOctTCvlQnu/JLuwW3Fw0ju7kszkszHeWJxJPOaPmhDN9LCwmyhdER9WHYs3ewKdh48XbbhwhV340HMyc2GyjfW9uuIDNjI3gxLtdvNsHKQKI+feX5ZZPc5QwQ2/YRwbsAowDNwE4YYcAB2b8TyyehFqKXbLIN9zDFeW7odWSKaMg4bQyOMNh5jVUL7Nn3LdXEbsriKRkUqQQwU4Btn4c/FUsyfnldW1tLbxSFY5OkmPxupt3utw/dhvqNyUN25rY1wwmiTcvg5yNtGnRfov6jqXd6vwu+GE/J8TuPD4h3vPuBTZaaKWN4Tg0bBg3zlOI+zEVbHNLOJMoWdvcx4fCLiy+A42Mn2MCObA8NXhD1YK+/P7YkD0raSWty9nakrLh8NLu1Awx1E+cQdrcAPHuY9A385deR/2LUf0r917znT8pakGgb+cuvI/7FrmecjuhRp2J9nj29PJj0mpUs8e3p5Mek1KjGEdso9y5Pqx/KoJNRvu4i+TXVdpNtgBxnqW6ge1LcbzIe+F8ku4Teulcm5AjuDgWWPCJT30rEhRzY7TyA1V+5naR3dyWZyWZjvZicSTzk1YHKuQWyvkBILYjq9u+IjJA1iuPY4ndirbDxjChrmzoev7m5jjmt5IItYdVkkGqAgO3V8JiNgA4Ttw31urecEKL1lZJPqwm6Acz/c9o95KMJLjZHjvECnf/AFNieZVPDUtz6zFTKEesuCToOwfgYeA/JxHgx56k9rarEiIgCqihVUbgqjAAfYK2EVdpNZMHCbg9USreULF4ZHjlUq6nBlO8H/P/ANonZiaJlMTS5QTFpEISE/Jqww13+fgdg73fv3ES8zbt5riK4kjVpYviMfuxG44cGO7HZTlQoVaWarcU5xyW3UprnTm8+T7y4tpN8bEA+Eh2q45CpB+2iV/x9zx6lPJYyHsZuzhx4JVG1R9JRjzpy1KtNujaS/WK5s015oxqSRjDWki3grxspJ2cIbk2wvRVowvVyhBcXML28Vu2uTINUuwBwVVO3fvO4AUYxmnSv3XvOdPylqQ6Bv5y68iPzFqJaQMqpdZSvJYjihcBW4GCKF1hyEqSOQipjoEtybm8fvViVSeVnxH3I1AXMMZ7U/BOs8e3p5Mek1Klnj29PJj0mpUcXEnyX2iHyaeiKD+eWbjWc7YA9SckxNwYHaU5x+FGHJXaIPJp6IrOUcmx3EZjmQOh3g/iDwHloF1XmRy9TVhcQ6J5+j4gEsMqS2768DsjcYO8cRG4jnp3bSTfD5UdBfVUmypokxJNtNgOBZAdn9a+qmptEV0flYPPJ+3WKNV0dkNpYjC2bvL5Q0tpNv8Axw6CeqtL6UcoeOXoJ6qeG0O3Xjbfzyft1qbQzd+Nt/PJ+3Rkrf2Cc8L+v6GZ9K2UfHL/AG09VaH0tZSHyy/209VPbaE7s/K23Sk/brS+g28Py1t0pf26IlYBcsP6ZDIdL2UvHr/bT1VwZX0i393GY5rhtQ7GVAqBhxNqjEjkxwqSnQTe+OtelL+3Wy20DXRYdUuLdV4SvVHPRKqPvq+UimuldAaRRF2VVBZmOAA2kk7gBwkmrHaM80Tk6yCyD4aU68vzThgEx4dUfeTXnNDRlbZOIkAM03jXwxXj6mo2Lz7+WpgKvCOW7M112vZcCG549vTyY9JqVZzy7enkx6TViiGY122dcqIihY8AoA2NjsUfOrZ14zeDH5m9qlSrj4EM9eM3gx+ZvapdeM3gx+ZvarFKrLgR8TPXjN4Mfmb2qx14zeDH5m9qlSqHGZ68ZvBj8ze1S68JvBj8ze1SpVwguvCbwY/M3tUuvGbwY/M3tVilUOi68ZvBj8ze1S68ZvBj8ze1SpVCDTljLLzOrMFx1cNmPGeM8tKlSqE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sr-Latn-CS" sz="1800">
              <a:latin typeface="Calibri" pitchFamily="34" charset="0"/>
              <a:cs typeface="Arial" charset="0"/>
            </a:endParaRPr>
          </a:p>
        </p:txBody>
      </p:sp>
      <p:sp>
        <p:nvSpPr>
          <p:cNvPr id="290821" name="AutoShape 6" descr="data:image/jpg;base64,/9j/4AAQSkZJRgABAQAAAQABAAD/2wCEAAkGBhQQEA8UEBQUFBUVFxwYFBQWGRcXFRUUFhYhHR0VFRQXHCcfGBwjGhUXHy8hJyc1OC4sFR4xNjAqQSYrLikBCQoKDgwOGQ8PGSwkHyQ1LSwpLCowLCwsLSwpMjUpKS01LS4pMSwqKSosNiksNSwsLCwsKSwpLCwpKSwsLCksLP/AABEIAGQAZAMBIgACEQEDEQH/xAAcAAABBAMBAAAAAAAAAAAAAAAHAAUGCAEDBAL/xABKEAACAQIBBgUNDgYCAwAAAAABAgMABBEFBgcSITFBUWFxkhMWIjM1QlJTc5Gy0dIUFSMyQ2JydIGhsbPC0xc0gpPBwwhUJUTh/8QAGQEAAgMBAAAAAAAAAAAAAAAAAwUAAgQB/8QAKxEAAgIABAQFBAMAAAAAAAAAAAECAwQREiExMlFxBRNBQoEUIjNhUpGh/9oADAMBAAIRAxEAPwAu5NybEYYSYoySikkou06o4cK6feqHxUfQX1Usldog8mnoiornxnz7m+Bt8DKR2THaIwfxb8KpOags2EqqlbLTEklxbW0YxkWBBxsEUeciuP3fk/xln0ofXQSvLt5WLSuzsd5Y4n765HrJ9XnwQ0Xhm28v8Dv745P8ZZ9KH10jlPJ3jLLpweugA9c8lWWJfQq/DkvcWG99cneNsunB668+++TfG2XTg9dVzeuaSiK7P0BvBJe4sp785N8dY9OD11ttr+wlYLHJZux3KrQsT9gONVeasVbzAf0i6ls/euHxUfQX1Vn3qh8VH0F9VV9zL0m3Fg6rIzTW+wNGxxKjjiY7QRxbjyVYPJuUo7iKOWFtZHUMrcYP4Hgw4waJGWZmsqdb3InnXbokyBVVRqA4BVG3WbbupV7zx7enkx6TUqsCJDBdCKzWQ7khDHmWPH/FAu7uWld3fazksx5TRoyh3Mk+rf6qCbUuxr3SHfhcVplLsTLMfMRbtOrXBbqeJCIpw18NhJI2gY7MBxVM/wCHlj4gdJvXW7MUf+OtPofqNP8AWmqqCgtjBiMRY7JfcRn+HNh/1x0n9dNmcGauSLGB57qJEjXh1nJJO5VUHFieIf4NTg1XPT7nj7pvFtImxjtvj4bmnYbeiuC85ai6I9DP51n8mTHNe9yBlGbqMMJWQ/FWXXTXw3hCHIJw24b6mJ0XZNP/AKy9J/aqqGT754JY5YzqvGwdG4mU4g+cVcHNLONMoWdvcx7pFxZfBcbGT7GBH38Nd0roTzZ9WNf8Ksm/9Vek/tU35a0N2EsZEKGB+9dWYjH5yMSCPv5anteTXdKOeZPqVMyrk17aeWGUYPGxVuLEcI5CMCOQii3oGy0WjurZjiEIkj5A+IYDkxCn+s1AtJ1wsmVr1o2DDWUYrtGssag7RvIII+ypNoF/nLryI/MWgx2kb7fuqzZPs8e3p5Mek1Ks55dvTyY9JqxRxaO2Ue5cn1Y/lUEmo25R7lyfVj+VQSalmN5kPfC+SXcNmY3c60+h+o0/Uw5jdzrT6H6jT9TCvlQnu/JLuyP59Z0rk2wuLhsCyjViXwpW2KObHaeRTVQbm4aR3dyWZmLMx3lmOJJ+2ijp9zw903iWkZ+Dtvj4bmnYbeiuC85aoPmTmw2Ub63t1xwZsZGHeRLtdvNsHKQOGrghllgZMAylcQGGIIxVhiCMeAggg8tF7/j5nf1KeSxlbsZuzhx3CVR2S/1KMedOWnfT3mOvua3u7dABbqsMijghxwQ8ysdX+scVA/J988EscsR1XjYOh4mU4j7xUIXZxoR6UNKGrr2li/ZbVmmU/F4DHGR33AW4Nw27RwZ46ZfdFpFHZa0byxgzvtBjLDsoozx78W4t3ILBQpT9EbaKPdIQFHXRDmLLZK9xcYrJMgVYuFEx1sX+ccBs4Bv27uTRfov6jqXd8nwu+GFvk+J3Hh8Q4OfdN7DO6Ge9mtYTrtCmtI4PYhtYDUB4SMdvFu46kI5bs5fbqzjHgNWePb08mPSalSzx7enkx6TUqKYx2yj3Lk+rH8qgk1G3KPcuT6sfyqCTUsxvMh74XyS7hszG7nWn0P1GvOfWdS5NsLi4bAsowiU99K2xRzY7TyKa9ZjdzrT6H6jQR0+54e6bxbSM4x23x8NzTsNvPqrgOctTCvlQnu/JLuwW3Fw0ju7kszkszHeWJxJPOaPmhDN9LCwmyhdER9WHYs3ewKdh48XbbhwhV340HMyc2GyjfW9uuIDNjI3gxLtdvNsHKQKI+feX5ZZPc5QwQ2/YRwbsAowDNwE4YYcAB2b8TyyehFqKXbLIN9zDFeW7odWSKaMg4bQyOMNh5jVUL7Nn3LdXEbsriKRkUqQQwU4Btn4c/FUsyfnldW1tLbxSFY5OkmPxupt3utw/dhvqNyUN25rY1wwmiTcvg5yNtGnRfov6jqXd6vwu+GE/J8TuPD4h3vPuBTZaaKWN4Tg0bBg3zlOI+zEVbHNLOJMoWdvcx4fCLiy+A42Mn2MCObA8NXhD1YK+/P7YkD0raSWty9nakrLh8NLu1Awx1E+cQdrcAPHuY9A385deR/2LUf0r917znT8pakGgb+cuvI/7FrmecjuhRp2J9nj29PJj0mpUs8e3p5Mek1KjGEdso9y5Pqx/KoJNRvu4i+TXVdpNtgBxnqW6ge1LcbzIe+F8ku4Teulcm5AjuDgWWPCJT30rEhRzY7TyA1V+5naR3dyWZyWZjvZicSTzk1YHKuQWyvkBILYjq9u+IjJA1iuPY4ndirbDxjChrmzoev7m5jjmt5IItYdVkkGqAgO3V8JiNgA4Ttw31urecEKL1lZJPqwm6Acz/c9o95KMJLjZHjvECnf/AFNieZVPDUtz6zFTKEesuCToOwfgYeA/JxHgx56k9rarEiIgCqihVUbgqjAAfYK2EVdpNZMHCbg9USreULF4ZHjlUq6nBlO8H/P/ANonZiaJlMTS5QTFpEISE/Jqww13+fgdg73fv3ES8zbt5riK4kjVpYviMfuxG44cGO7HZTlQoVaWarcU5xyW3UprnTm8+T7y4tpN8bEA+Eh2q45CpB+2iV/x9zx6lPJYyHsZuzhx4JVG1R9JRjzpy1KtNujaS/WK5s015oxqSRjDWki3grxspJ2cIbk2wvRVowvVyhBcXML28Vu2uTINUuwBwVVO3fvO4AUYxmnSv3XvOdPylqQ6Bv5y68iPzFqJaQMqpdZSvJYjihcBW4GCKF1hyEqSOQipjoEtybm8fvViVSeVnxH3I1AXMMZ7U/BOs8e3p5Mek1Klnj29PJj0mpUcXEnyX2iHyaeiKD+eWbjWc7YA9SckxNwYHaU5x+FGHJXaIPJp6IrOUcmx3EZjmQOh3g/iDwHloF1XmRy9TVhcQ6J5+j4gEsMqS2768DsjcYO8cRG4jnp3bSTfD5UdBfVUmypokxJNtNgOBZAdn9a+qmptEV0flYPPJ+3WKNV0dkNpYjC2bvL5Q0tpNv8Axw6CeqtL6UcoeOXoJ6qeG0O3Xjbfzyft1qbQzd+Nt/PJ+3Rkrf2Cc8L+v6GZ9K2UfHL/AG09VaH0tZSHyy/209VPbaE7s/K23Sk/brS+g28Py1t0pf26IlYBcsP6ZDIdL2UvHr/bT1VwZX0i393GY5rhtQ7GVAqBhxNqjEjkxwqSnQTe+OtelL+3Wy20DXRYdUuLdV4SvVHPRKqPvq+UimuldAaRRF2VVBZmOAA2kk7gBwkmrHaM80Tk6yCyD4aU68vzThgEx4dUfeTXnNDRlbZOIkAM03jXwxXj6mo2Lz7+WpgKvCOW7M112vZcCG549vTyY9JqVZzy7enkx6TViiGY122dcqIihY8AoA2NjsUfOrZ14zeDH5m9qlSrj4EM9eM3gx+ZvapdeM3gx+ZvarFKrLgR8TPXjN4Mfmb2qx14zeDH5m9qlSqHGZ68ZvBj8ze1S68JvBj8ze1SpVwguvCbwY/M3tUuvGbwY/M3tVilUOi68ZvBj8ze1S68ZvBj8ze1SpVCDTljLLzOrMFx1cNmPGeM8tKlSqE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sr-Latn-CS" sz="1800">
              <a:latin typeface="Calibri" pitchFamily="34" charset="0"/>
              <a:cs typeface="Arial" charset="0"/>
            </a:endParaRPr>
          </a:p>
        </p:txBody>
      </p:sp>
      <p:sp>
        <p:nvSpPr>
          <p:cNvPr id="290822" name="AutoShape 8" descr="data:image/jpg;base64,/9j/4AAQSkZJRgABAQAAAQABAAD/2wCEAAkGBhQQEA8UEBQUFBUVFxwYFBQWGRcXFRUUFhYhHR0VFRQXHCcfGBwjGhUXHy8hJyc1OC4sFR4xNjAqQSYrLikBCQoKDgwOGQ8PGSwkHyQ1LSwpLCowLCwsLSwpMjUpKS01LS4pMSwqKSosNiksNSwsLCwsKSwpLCwpKSwsLCksLP/AABEIAGQAZAMBIgACEQEDEQH/xAAcAAABBAMBAAAAAAAAAAAAAAAHAAUGCAEDBAL/xABKEAACAQIBBgUNDgYCAwAAAAABAgMABBEFBgcSITFBUWFxkhMWIjM1QlJTc5Gy0dIUFSMyQ2JydIGhsbPC0xc0gpPBwwhUJUTh/8QAGQEAAgMBAAAAAAAAAAAAAAAAAwUAAgQB/8QAKxEAAgIABAQFBAMAAAAAAAAAAAECAwQREiExMlFxBRNBQoEUIjNhUpGh/9oADAMBAAIRAxEAPwAu5NybEYYSYoySikkou06o4cK6feqHxUfQX1Usldog8mnoiornxnz7m+Bt8DKR2THaIwfxb8KpOags2EqqlbLTEklxbW0YxkWBBxsEUeciuP3fk/xln0ofXQSvLt5WLSuzsd5Y4n765HrJ9XnwQ0Xhm28v8Dv745P8ZZ9KH10jlPJ3jLLpweugA9c8lWWJfQq/DkvcWG99cneNsunB668+++TfG2XTg9dVzeuaSiK7P0BvBJe4sp785N8dY9OD11ttr+wlYLHJZux3KrQsT9gONVeasVbzAf0i6ls/euHxUfQX1Vn3qh8VH0F9VV9zL0m3Fg6rIzTW+wNGxxKjjiY7QRxbjyVYPJuUo7iKOWFtZHUMrcYP4Hgw4waJGWZmsqdb3InnXbokyBVVRqA4BVG3WbbupV7zx7enkx6TUqsCJDBdCKzWQ7khDHmWPH/FAu7uWld3fazksx5TRoyh3Mk+rf6qCbUuxr3SHfhcVplLsTLMfMRbtOrXBbqeJCIpw18NhJI2gY7MBxVM/wCHlj4gdJvXW7MUf+OtPofqNP8AWmqqCgtjBiMRY7JfcRn+HNh/1x0n9dNmcGauSLGB57qJEjXh1nJJO5VUHFieIf4NTg1XPT7nj7pvFtImxjtvj4bmnYbeiuC85ai6I9DP51n8mTHNe9yBlGbqMMJWQ/FWXXTXw3hCHIJw24b6mJ0XZNP/AKy9J/aqqGT754JY5YzqvGwdG4mU4g+cVcHNLONMoWdvcx7pFxZfBcbGT7GBH38Nd0roTzZ9WNf8Ksm/9Vek/tU35a0N2EsZEKGB+9dWYjH5yMSCPv5anteTXdKOeZPqVMyrk17aeWGUYPGxVuLEcI5CMCOQii3oGy0WjurZjiEIkj5A+IYDkxCn+s1AtJ1wsmVr1o2DDWUYrtGssag7RvIII+ypNoF/nLryI/MWgx2kb7fuqzZPs8e3p5Mek1Ks55dvTyY9JqxRxaO2Ue5cn1Y/lUEmo25R7lyfVj+VQSalmN5kPfC+SXcNmY3c60+h+o0/Uw5jdzrT6H6jT9TCvlQnu/JLuyP59Z0rk2wuLhsCyjViXwpW2KObHaeRTVQbm4aR3dyWZmLMx3lmOJJ+2ijp9zw903iWkZ+Dtvj4bmnYbeiuC85aoPmTmw2Ub63t1xwZsZGHeRLtdvNsHKQOGrghllgZMAylcQGGIIxVhiCMeAggg8tF7/j5nf1KeSxlbsZuzhx3CVR2S/1KMedOWnfT3mOvua3u7dABbqsMijghxwQ8ysdX+scVA/J988EscsR1XjYOh4mU4j7xUIXZxoR6UNKGrr2li/ZbVmmU/F4DHGR33AW4Nw27RwZ46ZfdFpFHZa0byxgzvtBjLDsoozx78W4t3ILBQpT9EbaKPdIQFHXRDmLLZK9xcYrJMgVYuFEx1sX+ccBs4Bv27uTRfov6jqXd8nwu+GFvk+J3Hh8Q4OfdN7DO6Ge9mtYTrtCmtI4PYhtYDUB4SMdvFu46kI5bs5fbqzjHgNWePb08mPSalSzx7enkx6TUqKYx2yj3Lk+rH8qgk1G3KPcuT6sfyqCTUsxvMh74XyS7hszG7nWn0P1GvOfWdS5NsLi4bAsowiU99K2xRzY7TyKa9ZjdzrT6H6jQR0+54e6bxbSM4x23x8NzTsNvPqrgOctTCvlQnu/JLuwW3Fw0ju7kszkszHeWJxJPOaPmhDN9LCwmyhdER9WHYs3ewKdh48XbbhwhV340HMyc2GyjfW9uuIDNjI3gxLtdvNsHKQKI+feX5ZZPc5QwQ2/YRwbsAowDNwE4YYcAB2b8TyyehFqKXbLIN9zDFeW7odWSKaMg4bQyOMNh5jVUL7Nn3LdXEbsriKRkUqQQwU4Btn4c/FUsyfnldW1tLbxSFY5OkmPxupt3utw/dhvqNyUN25rY1wwmiTcvg5yNtGnRfov6jqXd6vwu+GE/J8TuPD4h3vPuBTZaaKWN4Tg0bBg3zlOI+zEVbHNLOJMoWdvcx4fCLiy+A42Mn2MCObA8NXhD1YK+/P7YkD0raSWty9nakrLh8NLu1Awx1E+cQdrcAPHuY9A385deR/2LUf0r917znT8pakGgb+cuvI/7FrmecjuhRp2J9nj29PJj0mpUs8e3p5Mek1KjGEdso9y5Pqx/KoJNRvu4i+TXVdpNtgBxnqW6ge1LcbzIe+F8ku4Teulcm5AjuDgWWPCJT30rEhRzY7TyA1V+5naR3dyWZyWZjvZicSTzk1YHKuQWyvkBILYjq9u+IjJA1iuPY4ndirbDxjChrmzoev7m5jjmt5IItYdVkkGqAgO3V8JiNgA4Ttw31urecEKL1lZJPqwm6Acz/c9o95KMJLjZHjvECnf/AFNieZVPDUtz6zFTKEesuCToOwfgYeA/JxHgx56k9rarEiIgCqihVUbgqjAAfYK2EVdpNZMHCbg9USreULF4ZHjlUq6nBlO8H/P/ANonZiaJlMTS5QTFpEISE/Jqww13+fgdg73fv3ES8zbt5riK4kjVpYviMfuxG44cGO7HZTlQoVaWarcU5xyW3UprnTm8+T7y4tpN8bEA+Eh2q45CpB+2iV/x9zx6lPJYyHsZuzhx4JVG1R9JRjzpy1KtNujaS/WK5s015oxqSRjDWki3grxspJ2cIbk2wvRVowvVyhBcXML28Vu2uTINUuwBwVVO3fvO4AUYxmnSv3XvOdPylqQ6Bv5y68iPzFqJaQMqpdZSvJYjihcBW4GCKF1hyEqSOQipjoEtybm8fvViVSeVnxH3I1AXMMZ7U/BOs8e3p5Mek1Klnj29PJj0mpUcXEnyX2iHyaeiKD+eWbjWc7YA9SckxNwYHaU5x+FGHJXaIPJp6IrOUcmx3EZjmQOh3g/iDwHloF1XmRy9TVhcQ6J5+j4gEsMqS2768DsjcYO8cRG4jnp3bSTfD5UdBfVUmypokxJNtNgOBZAdn9a+qmptEV0flYPPJ+3WKNV0dkNpYjC2bvL5Q0tpNv8Axw6CeqtL6UcoeOXoJ6qeG0O3Xjbfzyft1qbQzd+Nt/PJ+3Rkrf2Cc8L+v6GZ9K2UfHL/AG09VaH0tZSHyy/209VPbaE7s/K23Sk/brS+g28Py1t0pf26IlYBcsP6ZDIdL2UvHr/bT1VwZX0i393GY5rhtQ7GVAqBhxNqjEjkxwqSnQTe+OtelL+3Wy20DXRYdUuLdV4SvVHPRKqPvq+UimuldAaRRF2VVBZmOAA2kk7gBwkmrHaM80Tk6yCyD4aU68vzThgEx4dUfeTXnNDRlbZOIkAM03jXwxXj6mo2Lz7+WpgKvCOW7M112vZcCG549vTyY9JqVZzy7enkx6TViiGY122dcqIihY8AoA2NjsUfOrZ14zeDH5m9qlSrj4EM9eM3gx+ZvapdeM3gx+ZvarFKrLgR8TPXjN4Mfmb2qx14zeDH5m9qlSqHGZ68ZvBj8ze1S68JvBj8ze1SpVwguvCbwY/M3tUuvGbwY/M3tVilUOi68ZvBj8ze1S68ZvBj8ze1SpVCDTljLLzOrMFx1cNmPGeM8tKlSqE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sr-Latn-CS" sz="180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ransition advTm="45583"/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AutoShape 2" descr="data:image/jpg;base64,/9j/4AAQSkZJRgABAQAAAQABAAD/2wCEAAkGBhQQEA8UEBQUFBUVFxwYFBQWGRcXFRUUFhYhHR0VFRQXHCcfGBwjGhUXHy8hJyc1OC4sFR4xNjAqQSYrLikBCQoKDgwOGQ8PGSwkHyQ1LSwpLCowLCwsLSwpMjUpKS01LS4pMSwqKSosNiksNSwsLCwsKSwpLCwpKSwsLCksLP/AABEIAGQAZAMBIgACEQEDEQH/xAAcAAABBAMBAAAAAAAAAAAAAAAHAAUGCAEDBAL/xABKEAACAQIBBgUNDgYCAwAAAAABAgMABBEFBgcSITFBUWFxkhMWIjM1QlJTc5Gy0dIUFSMyQ2JydIGhsbPC0xc0gpPBwwhUJUTh/8QAGQEAAgMBAAAAAAAAAAAAAAAAAwUAAgQB/8QAKxEAAgIABAQFBAMAAAAAAAAAAAECAwQREiExMlFxBRNBQoEUIjNhUpGh/9oADAMBAAIRAxEAPwAu5NybEYYSYoySikkou06o4cK6feqHxUfQX1Usldog8mnoiornxnz7m+Bt8DKR2THaIwfxb8KpOags2EqqlbLTEklxbW0YxkWBBxsEUeciuP3fk/xln0ofXQSvLt5WLSuzsd5Y4n765HrJ9XnwQ0Xhm28v8Dv745P8ZZ9KH10jlPJ3jLLpweugA9c8lWWJfQq/DkvcWG99cneNsunB668+++TfG2XTg9dVzeuaSiK7P0BvBJe4sp785N8dY9OD11ttr+wlYLHJZux3KrQsT9gONVeasVbzAf0i6ls/euHxUfQX1Vn3qh8VH0F9VV9zL0m3Fg6rIzTW+wNGxxKjjiY7QRxbjyVYPJuUo7iKOWFtZHUMrcYP4Hgw4waJGWZmsqdb3InnXbokyBVVRqA4BVG3WbbupV7zx7enkx6TUqsCJDBdCKzWQ7khDHmWPH/FAu7uWld3fazksx5TRoyh3Mk+rf6qCbUuxr3SHfhcVplLsTLMfMRbtOrXBbqeJCIpw18NhJI2gY7MBxVM/wCHlj4gdJvXW7MUf+OtPofqNP8AWmqqCgtjBiMRY7JfcRn+HNh/1x0n9dNmcGauSLGB57qJEjXh1nJJO5VUHFieIf4NTg1XPT7nj7pvFtImxjtvj4bmnYbeiuC85ai6I9DP51n8mTHNe9yBlGbqMMJWQ/FWXXTXw3hCHIJw24b6mJ0XZNP/AKy9J/aqqGT754JY5YzqvGwdG4mU4g+cVcHNLONMoWdvcx7pFxZfBcbGT7GBH38Nd0roTzZ9WNf8Ksm/9Vek/tU35a0N2EsZEKGB+9dWYjH5yMSCPv5anteTXdKOeZPqVMyrk17aeWGUYPGxVuLEcI5CMCOQii3oGy0WjurZjiEIkj5A+IYDkxCn+s1AtJ1wsmVr1o2DDWUYrtGssag7RvIII+ypNoF/nLryI/MWgx2kb7fuqzZPs8e3p5Mek1Ks55dvTyY9JqxRxaO2Ue5cn1Y/lUEmo25R7lyfVj+VQSalmN5kPfC+SXcNmY3c60+h+o0/Uw5jdzrT6H6jT9TCvlQnu/JLuyP59Z0rk2wuLhsCyjViXwpW2KObHaeRTVQbm4aR3dyWZmLMx3lmOJJ+2ijp9zw903iWkZ+Dtvj4bmnYbeiuC85aoPmTmw2Ub63t1xwZsZGHeRLtdvNsHKQOGrghllgZMAylcQGGIIxVhiCMeAggg8tF7/j5nf1KeSxlbsZuzhx3CVR2S/1KMedOWnfT3mOvua3u7dABbqsMijghxwQ8ysdX+scVA/J988EscsR1XjYOh4mU4j7xUIXZxoR6UNKGrr2li/ZbVmmU/F4DHGR33AW4Nw27RwZ46ZfdFpFHZa0byxgzvtBjLDsoozx78W4t3ILBQpT9EbaKPdIQFHXRDmLLZK9xcYrJMgVYuFEx1sX+ccBs4Bv27uTRfov6jqXd8nwu+GFvk+J3Hh8Q4OfdN7DO6Ge9mtYTrtCmtI4PYhtYDUB4SMdvFu46kI5bs5fbqzjHgNWePb08mPSalSzx7enkx6TUqKYx2yj3Lk+rH8qgk1G3KPcuT6sfyqCTUsxvMh74XyS7hszG7nWn0P1GvOfWdS5NsLi4bAsowiU99K2xRzY7TyKa9ZjdzrT6H6jQR0+54e6bxbSM4x23x8NzTsNvPqrgOctTCvlQnu/JLuwW3Fw0ju7kszkszHeWJxJPOaPmhDN9LCwmyhdER9WHYs3ewKdh48XbbhwhV340HMyc2GyjfW9uuIDNjI3gxLtdvNsHKQKI+feX5ZZPc5QwQ2/YRwbsAowDNwE4YYcAB2b8TyyehFqKXbLIN9zDFeW7odWSKaMg4bQyOMNh5jVUL7Nn3LdXEbsriKRkUqQQwU4Btn4c/FUsyfnldW1tLbxSFY5OkmPxupt3utw/dhvqNyUN25rY1wwmiTcvg5yNtGnRfov6jqXd6vwu+GE/J8TuPD4h3vPuBTZaaKWN4Tg0bBg3zlOI+zEVbHNLOJMoWdvcx4fCLiy+A42Mn2MCObA8NXhD1YK+/P7YkD0raSWty9nakrLh8NLu1Awx1E+cQdrcAPHuY9A385deR/2LUf0r917znT8pakGgb+cuvI/7FrmecjuhRp2J9nj29PJj0mpUs8e3p5Mek1KjGEdso9y5Pqx/KoJNRvu4i+TXVdpNtgBxnqW6ge1LcbzIe+F8ku4Teulcm5AjuDgWWPCJT30rEhRzY7TyA1V+5naR3dyWZyWZjvZicSTzk1YHKuQWyvkBILYjq9u+IjJA1iuPY4ndirbDxjChrmzoev7m5jjmt5IItYdVkkGqAgO3V8JiNgA4Ttw31urecEKL1lZJPqwm6Acz/c9o95KMJLjZHjvECnf/AFNieZVPDUtz6zFTKEesuCToOwfgYeA/JxHgx56k9rarEiIgCqihVUbgqjAAfYK2EVdpNZMHCbg9USreULF4ZHjlUq6nBlO8H/P/ANonZiaJlMTS5QTFpEISE/Jqww13+fgdg73fv3ES8zbt5riK4kjVpYviMfuxG44cGO7HZTlQoVaWarcU5xyW3UprnTm8+T7y4tpN8bEA+Eh2q45CpB+2iV/x9zx6lPJYyHsZuzhx4JVG1R9JRjzpy1KtNujaS/WK5s015oxqSRjDWki3grxspJ2cIbk2wvRVowvVyhBcXML28Vu2uTINUuwBwVVO3fvO4AUYxmnSv3XvOdPylqQ6Bv5y68iPzFqJaQMqpdZSvJYjihcBW4GCKF1hyEqSOQipjoEtybm8fvViVSeVnxH3I1AXMMZ7U/BOs8e3p5Mek1Klnj29PJj0mpUcXEnyX2iHyaeiKD+eWbjWc7YA9SckxNwYHaU5x+FGHJXaIPJp6IrOUcmx3EZjmQOh3g/iDwHloF1XmRy9TVhcQ6J5+j4gEsMqS2768DsjcYO8cRG4jnp3bSTfD5UdBfVUmypokxJNtNgOBZAdn9a+qmptEV0flYPPJ+3WKNV0dkNpYjC2bvL5Q0tpNv8Axw6CeqtL6UcoeOXoJ6qeG0O3Xjbfzyft1qbQzd+Nt/PJ+3Rkrf2Cc8L+v6GZ9K2UfHL/AG09VaH0tZSHyy/209VPbaE7s/K23Sk/brS+g28Py1t0pf26IlYBcsP6ZDIdL2UvHr/bT1VwZX0i393GY5rhtQ7GVAqBhxNqjEjkxwqSnQTe+OtelL+3Wy20DXRYdUuLdV4SvVHPRKqPvq+UimuldAaRRF2VVBZmOAA2kk7gBwkmrHaM80Tk6yCyD4aU68vzThgEx4dUfeTXnNDRlbZOIkAM03jXwxXj6mo2Lz7+WpgKvCOW7M112vZcCG549vTyY9JqVZzy7enkx6TViiGY122dcqIihY8AoA2NjsUfOrZ14zeDH5m9qlSrj4EM9eM3gx+ZvapdeM3gx+ZvarFKrLgR8TPXjN4Mfmb2qx14zeDH5m9qlSqHGZ68ZvBj8ze1S68JvBj8ze1SpVwguvCbwY/M3tUuvGbwY/M3tVilUOi68ZvBj8ze1S68ZvBj8ze1SpVCDTljLLzOrMFx1cNmPGeM8tKlSqE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sr-Latn-CS" sz="1800">
              <a:latin typeface="Calibri" pitchFamily="34" charset="0"/>
              <a:cs typeface="Arial" charset="0"/>
            </a:endParaRPr>
          </a:p>
        </p:txBody>
      </p:sp>
      <p:sp>
        <p:nvSpPr>
          <p:cNvPr id="294915" name="AutoShape 6" descr="data:image/jpg;base64,/9j/4AAQSkZJRgABAQAAAQABAAD/2wCEAAkGBhQQEA8UEBQUFBUVFxwYFBQWGRcXFRUUFhYhHR0VFRQXHCcfGBwjGhUXHy8hJyc1OC4sFR4xNjAqQSYrLikBCQoKDgwOGQ8PGSwkHyQ1LSwpLCowLCwsLSwpMjUpKS01LS4pMSwqKSosNiksNSwsLCwsKSwpLCwpKSwsLCksLP/AABEIAGQAZAMBIgACEQEDEQH/xAAcAAABBAMBAAAAAAAAAAAAAAAHAAUGCAEDBAL/xABKEAACAQIBBgUNDgYCAwAAAAABAgMABBEFBgcSITFBUWFxkhMWIjM1QlJTc5Gy0dIUFSMyQ2JydIGhsbPC0xc0gpPBwwhUJUTh/8QAGQEAAgMBAAAAAAAAAAAAAAAAAwUAAgQB/8QAKxEAAgIABAQFBAMAAAAAAAAAAAECAwQREiExMlFxBRNBQoEUIjNhUpGh/9oADAMBAAIRAxEAPwAu5NybEYYSYoySikkou06o4cK6feqHxUfQX1Usldog8mnoiornxnz7m+Bt8DKR2THaIwfxb8KpOags2EqqlbLTEklxbW0YxkWBBxsEUeciuP3fk/xln0ofXQSvLt5WLSuzsd5Y4n765HrJ9XnwQ0Xhm28v8Dv745P8ZZ9KH10jlPJ3jLLpweugA9c8lWWJfQq/DkvcWG99cneNsunB668+++TfG2XTg9dVzeuaSiK7P0BvBJe4sp785N8dY9OD11ttr+wlYLHJZux3KrQsT9gONVeasVbzAf0i6ls/euHxUfQX1Vn3qh8VH0F9VV9zL0m3Fg6rIzTW+wNGxxKjjiY7QRxbjyVYPJuUo7iKOWFtZHUMrcYP4Hgw4waJGWZmsqdb3InnXbokyBVVRqA4BVG3WbbupV7zx7enkx6TUqsCJDBdCKzWQ7khDHmWPH/FAu7uWld3fazksx5TRoyh3Mk+rf6qCbUuxr3SHfhcVplLsTLMfMRbtOrXBbqeJCIpw18NhJI2gY7MBxVM/wCHlj4gdJvXW7MUf+OtPofqNP8AWmqqCgtjBiMRY7JfcRn+HNh/1x0n9dNmcGauSLGB57qJEjXh1nJJO5VUHFieIf4NTg1XPT7nj7pvFtImxjtvj4bmnYbeiuC85ai6I9DP51n8mTHNe9yBlGbqMMJWQ/FWXXTXw3hCHIJw24b6mJ0XZNP/AKy9J/aqqGT754JY5YzqvGwdG4mU4g+cVcHNLONMoWdvcx7pFxZfBcbGT7GBH38Nd0roTzZ9WNf8Ksm/9Vek/tU35a0N2EsZEKGB+9dWYjH5yMSCPv5anteTXdKOeZPqVMyrk17aeWGUYPGxVuLEcI5CMCOQii3oGy0WjurZjiEIkj5A+IYDkxCn+s1AtJ1wsmVr1o2DDWUYrtGssag7RvIII+ypNoF/nLryI/MWgx2kb7fuqzZPs8e3p5Mek1Ks55dvTyY9JqxRxaO2Ue5cn1Y/lUEmo25R7lyfVj+VQSalmN5kPfC+SXcNmY3c60+h+o0/Uw5jdzrT6H6jT9TCvlQnu/JLuyP59Z0rk2wuLhsCyjViXwpW2KObHaeRTVQbm4aR3dyWZmLMx3lmOJJ+2ijp9zw903iWkZ+Dtvj4bmnYbeiuC85aoPmTmw2Ub63t1xwZsZGHeRLtdvNsHKQOGrghllgZMAylcQGGIIxVhiCMeAggg8tF7/j5nf1KeSxlbsZuzhx3CVR2S/1KMedOWnfT3mOvua3u7dABbqsMijghxwQ8ysdX+scVA/J988EscsR1XjYOh4mU4j7xUIXZxoR6UNKGrr2li/ZbVmmU/F4DHGR33AW4Nw27RwZ46ZfdFpFHZa0byxgzvtBjLDsoozx78W4t3ILBQpT9EbaKPdIQFHXRDmLLZK9xcYrJMgVYuFEx1sX+ccBs4Bv27uTRfov6jqXd8nwu+GFvk+J3Hh8Q4OfdN7DO6Ge9mtYTrtCmtI4PYhtYDUB4SMdvFu46kI5bs5fbqzjHgNWePb08mPSalSzx7enkx6TUqKYx2yj3Lk+rH8qgk1G3KPcuT6sfyqCTUsxvMh74XyS7hszG7nWn0P1GvOfWdS5NsLi4bAsowiU99K2xRzY7TyKa9ZjdzrT6H6jQR0+54e6bxbSM4x23x8NzTsNvPqrgOctTCvlQnu/JLuwW3Fw0ju7kszkszHeWJxJPOaPmhDN9LCwmyhdER9WHYs3ewKdh48XbbhwhV340HMyc2GyjfW9uuIDNjI3gxLtdvNsHKQKI+feX5ZZPc5QwQ2/YRwbsAowDNwE4YYcAB2b8TyyehFqKXbLIN9zDFeW7odWSKaMg4bQyOMNh5jVUL7Nn3LdXEbsriKRkUqQQwU4Btn4c/FUsyfnldW1tLbxSFY5OkmPxupt3utw/dhvqNyUN25rY1wwmiTcvg5yNtGnRfov6jqXd6vwu+GE/J8TuPD4h3vPuBTZaaKWN4Tg0bBg3zlOI+zEVbHNLOJMoWdvcx4fCLiy+A42Mn2MCObA8NXhD1YK+/P7YkD0raSWty9nakrLh8NLu1Awx1E+cQdrcAPHuY9A385deR/2LUf0r917znT8pakGgb+cuvI/7FrmecjuhRp2J9nj29PJj0mpUs8e3p5Mek1KjGEdso9y5Pqx/KoJNRvu4i+TXVdpNtgBxnqW6ge1LcbzIe+F8ku4Teulcm5AjuDgWWPCJT30rEhRzY7TyA1V+5naR3dyWZyWZjvZicSTzk1YHKuQWyvkBILYjq9u+IjJA1iuPY4ndirbDxjChrmzoev7m5jjmt5IItYdVkkGqAgO3V8JiNgA4Ttw31urecEKL1lZJPqwm6Acz/c9o95KMJLjZHjvECnf/AFNieZVPDUtz6zFTKEesuCToOwfgYeA/JxHgx56k9rarEiIgCqihVUbgqjAAfYK2EVdpNZMHCbg9USreULF4ZHjlUq6nBlO8H/P/ANonZiaJlMTS5QTFpEISE/Jqww13+fgdg73fv3ES8zbt5riK4kjVpYviMfuxG44cGO7HZTlQoVaWarcU5xyW3UprnTm8+T7y4tpN8bEA+Eh2q45CpB+2iV/x9zx6lPJYyHsZuzhx4JVG1R9JRjzpy1KtNujaS/WK5s015oxqSRjDWki3grxspJ2cIbk2wvRVowvVyhBcXML28Vu2uTINUuwBwVVO3fvO4AUYxmnSv3XvOdPylqQ6Bv5y68iPzFqJaQMqpdZSvJYjihcBW4GCKF1hyEqSOQipjoEtybm8fvViVSeVnxH3I1AXMMZ7U/BOs8e3p5Mek1Klnj29PJj0mpUcXEnyX2iHyaeiKD+eWbjWc7YA9SckxNwYHaU5x+FGHJXaIPJp6IrOUcmx3EZjmQOh3g/iDwHloF1XmRy9TVhcQ6J5+j4gEsMqS2768DsjcYO8cRG4jnp3bSTfD5UdBfVUmypokxJNtNgOBZAdn9a+qmptEV0flYPPJ+3WKNV0dkNpYjC2bvL5Q0tpNv8Axw6CeqtL6UcoeOXoJ6qeG0O3Xjbfzyft1qbQzd+Nt/PJ+3Rkrf2Cc8L+v6GZ9K2UfHL/AG09VaH0tZSHyy/209VPbaE7s/K23Sk/brS+g28Py1t0pf26IlYBcsP6ZDIdL2UvHr/bT1VwZX0i393GY5rhtQ7GVAqBhxNqjEjkxwqSnQTe+OtelL+3Wy20DXRYdUuLdV4SvVHPRKqPvq+UimuldAaRRF2VVBZmOAA2kk7gBwkmrHaM80Tk6yCyD4aU68vzThgEx4dUfeTXnNDRlbZOIkAM03jXwxXj6mo2Lz7+WpgKvCOW7M112vZcCG549vTyY9JqVZzy7enkx6TViiGY122dcqIihY8AoA2NjsUfOrZ14zeDH5m9qlSrj4EM9eM3gx+ZvapdeM3gx+ZvarFKrLgR8TPXjN4Mfmb2qx14zeDH5m9qlSqHGZ68ZvBj8ze1S68JvBj8ze1SpVwguvCbwY/M3tUuvGbwY/M3tVilUOi68ZvBj8ze1S68ZvBj8ze1SpVCDTljLLzOrMFx1cNmPGeM8tKlSqE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sr-Latn-CS" sz="1800">
              <a:latin typeface="Calibri" pitchFamily="34" charset="0"/>
              <a:cs typeface="Arial" charset="0"/>
            </a:endParaRPr>
          </a:p>
        </p:txBody>
      </p:sp>
      <p:sp>
        <p:nvSpPr>
          <p:cNvPr id="294916" name="AutoShape 8" descr="data:image/jpg;base64,/9j/4AAQSkZJRgABAQAAAQABAAD/2wCEAAkGBhQQEA8UEBQUFBUVFxwYFBQWGRcXFRUUFhYhHR0VFRQXHCcfGBwjGhUXHy8hJyc1OC4sFR4xNjAqQSYrLikBCQoKDgwOGQ8PGSwkHyQ1LSwpLCowLCwsLSwpMjUpKS01LS4pMSwqKSosNiksNSwsLCwsKSwpLCwpKSwsLCksLP/AABEIAGQAZAMBIgACEQEDEQH/xAAcAAABBAMBAAAAAAAAAAAAAAAHAAUGCAEDBAL/xABKEAACAQIBBgUNDgYCAwAAAAABAgMABBEFBgcSITFBUWFxkhMWIjM1QlJTc5Gy0dIUFSMyQ2JydIGhsbPC0xc0gpPBwwhUJUTh/8QAGQEAAgMBAAAAAAAAAAAAAAAAAwUAAgQB/8QAKxEAAgIABAQFBAMAAAAAAAAAAAECAwQREiExMlFxBRNBQoEUIjNhUpGh/9oADAMBAAIRAxEAPwAu5NybEYYSYoySikkou06o4cK6feqHxUfQX1Usldog8mnoiornxnz7m+Bt8DKR2THaIwfxb8KpOags2EqqlbLTEklxbW0YxkWBBxsEUeciuP3fk/xln0ofXQSvLt5WLSuzsd5Y4n765HrJ9XnwQ0Xhm28v8Dv745P8ZZ9KH10jlPJ3jLLpweugA9c8lWWJfQq/DkvcWG99cneNsunB668+++TfG2XTg9dVzeuaSiK7P0BvBJe4sp785N8dY9OD11ttr+wlYLHJZux3KrQsT9gONVeasVbzAf0i6ls/euHxUfQX1Vn3qh8VH0F9VV9zL0m3Fg6rIzTW+wNGxxKjjiY7QRxbjyVYPJuUo7iKOWFtZHUMrcYP4Hgw4waJGWZmsqdb3InnXbokyBVVRqA4BVG3WbbupV7zx7enkx6TUqsCJDBdCKzWQ7khDHmWPH/FAu7uWld3fazksx5TRoyh3Mk+rf6qCbUuxr3SHfhcVplLsTLMfMRbtOrXBbqeJCIpw18NhJI2gY7MBxVM/wCHlj4gdJvXW7MUf+OtPofqNP8AWmqqCgtjBiMRY7JfcRn+HNh/1x0n9dNmcGauSLGB57qJEjXh1nJJO5VUHFieIf4NTg1XPT7nj7pvFtImxjtvj4bmnYbeiuC85ai6I9DP51n8mTHNe9yBlGbqMMJWQ/FWXXTXw3hCHIJw24b6mJ0XZNP/AKy9J/aqqGT754JY5YzqvGwdG4mU4g+cVcHNLONMoWdvcx7pFxZfBcbGT7GBH38Nd0roTzZ9WNf8Ksm/9Vek/tU35a0N2EsZEKGB+9dWYjH5yMSCPv5anteTXdKOeZPqVMyrk17aeWGUYPGxVuLEcI5CMCOQii3oGy0WjurZjiEIkj5A+IYDkxCn+s1AtJ1wsmVr1o2DDWUYrtGssag7RvIII+ypNoF/nLryI/MWgx2kb7fuqzZPs8e3p5Mek1Ks55dvTyY9JqxRxaO2Ue5cn1Y/lUEmo25R7lyfVj+VQSalmN5kPfC+SXcNmY3c60+h+o0/Uw5jdzrT6H6jT9TCvlQnu/JLuyP59Z0rk2wuLhsCyjViXwpW2KObHaeRTVQbm4aR3dyWZmLMx3lmOJJ+2ijp9zw903iWkZ+Dtvj4bmnYbeiuC85aoPmTmw2Ub63t1xwZsZGHeRLtdvNsHKQOGrghllgZMAylcQGGIIxVhiCMeAggg8tF7/j5nf1KeSxlbsZuzhx3CVR2S/1KMedOWnfT3mOvua3u7dABbqsMijghxwQ8ysdX+scVA/J988EscsR1XjYOh4mU4j7xUIXZxoR6UNKGrr2li/ZbVmmU/F4DHGR33AW4Nw27RwZ46ZfdFpFHZa0byxgzvtBjLDsoozx78W4t3ILBQpT9EbaKPdIQFHXRDmLLZK9xcYrJMgVYuFEx1sX+ccBs4Bv27uTRfov6jqXd8nwu+GFvk+J3Hh8Q4OfdN7DO6Ge9mtYTrtCmtI4PYhtYDUB4SMdvFu46kI5bs5fbqzjHgNWePb08mPSalSzx7enkx6TUqKYx2yj3Lk+rH8qgk1G3KPcuT6sfyqCTUsxvMh74XyS7hszG7nWn0P1GvOfWdS5NsLi4bAsowiU99K2xRzY7TyKa9ZjdzrT6H6jQR0+54e6bxbSM4x23x8NzTsNvPqrgOctTCvlQnu/JLuwW3Fw0ju7kszkszHeWJxJPOaPmhDN9LCwmyhdER9WHYs3ewKdh48XbbhwhV340HMyc2GyjfW9uuIDNjI3gxLtdvNsHKQKI+feX5ZZPc5QwQ2/YRwbsAowDNwE4YYcAB2b8TyyehFqKXbLIN9zDFeW7odWSKaMg4bQyOMNh5jVUL7Nn3LdXEbsriKRkUqQQwU4Btn4c/FUsyfnldW1tLbxSFY5OkmPxupt3utw/dhvqNyUN25rY1wwmiTcvg5yNtGnRfov6jqXd6vwu+GE/J8TuPD4h3vPuBTZaaKWN4Tg0bBg3zlOI+zEVbHNLOJMoWdvcx4fCLiy+A42Mn2MCObA8NXhD1YK+/P7YkD0raSWty9nakrLh8NLu1Awx1E+cQdrcAPHuY9A385deR/2LUf0r917znT8pakGgb+cuvI/7FrmecjuhRp2J9nj29PJj0mpUs8e3p5Mek1KjGEdso9y5Pqx/KoJNRvu4i+TXVdpNtgBxnqW6ge1LcbzIe+F8ku4Teulcm5AjuDgWWPCJT30rEhRzY7TyA1V+5naR3dyWZyWZjvZicSTzk1YHKuQWyvkBILYjq9u+IjJA1iuPY4ndirbDxjChrmzoev7m5jjmt5IItYdVkkGqAgO3V8JiNgA4Ttw31urecEKL1lZJPqwm6Acz/c9o95KMJLjZHjvECnf/AFNieZVPDUtz6zFTKEesuCToOwfgYeA/JxHgx56k9rarEiIgCqihVUbgqjAAfYK2EVdpNZMHCbg9USreULF4ZHjlUq6nBlO8H/P/ANonZiaJlMTS5QTFpEISE/Jqww13+fgdg73fv3ES8zbt5riK4kjVpYviMfuxG44cGO7HZTlQoVaWarcU5xyW3UprnTm8+T7y4tpN8bEA+Eh2q45CpB+2iV/x9zx6lPJYyHsZuzhx4JVG1R9JRjzpy1KtNujaS/WK5s015oxqSRjDWki3grxspJ2cIbk2wvRVowvVyhBcXML28Vu2uTINUuwBwVVO3fvO4AUYxmnSv3XvOdPylqQ6Bv5y68iPzFqJaQMqpdZSvJYjihcBW4GCKF1hyEqSOQipjoEtybm8fvViVSeVnxH3I1AXMMZ7U/BOs8e3p5Mek1Klnj29PJj0mpUcXEnyX2iHyaeiKD+eWbjWc7YA9SckxNwYHaU5x+FGHJXaIPJp6IrOUcmx3EZjmQOh3g/iDwHloF1XmRy9TVhcQ6J5+j4gEsMqS2768DsjcYO8cRG4jnp3bSTfD5UdBfVUmypokxJNtNgOBZAdn9a+qmptEV0flYPPJ+3WKNV0dkNpYjC2bvL5Q0tpNv8Axw6CeqtL6UcoeOXoJ6qeG0O3Xjbfzyft1qbQzd+Nt/PJ+3Rkrf2Cc8L+v6GZ9K2UfHL/AG09VaH0tZSHyy/209VPbaE7s/K23Sk/brS+g28Py1t0pf26IlYBcsP6ZDIdL2UvHr/bT1VwZX0i393GY5rhtQ7GVAqBhxNqjEjkxwqSnQTe+OtelL+3Wy20DXRYdUuLdV4SvVHPRKqPvq+UimuldAaRRF2VVBZmOAA2kk7gBwkmrHaM80Tk6yCyD4aU68vzThgEx4dUfeTXnNDRlbZOIkAM03jXwxXj6mo2Lz7+WpgKvCOW7M112vZcCG549vTyY9JqVZzy7enkx6TViiGY122dcqIihY8AoA2NjsUfOrZ14zeDH5m9qlSrj4EM9eM3gx+ZvapdeM3gx+ZvarFKrLgR8TPXjN4Mfmb2qx14zeDH5m9qlSqHGZ68ZvBj8ze1S68JvBj8ze1SpVwguvCbwY/M3tUuvGbwY/M3tVilUOi68ZvBj8ze1S68ZvBj8ze1SpVCDTljLLzOrMFx1cNmPGeM8tKlSqE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sr-Latn-CS" sz="1800">
              <a:latin typeface="Calibri" pitchFamily="34" charset="0"/>
              <a:cs typeface="Arial" charset="0"/>
            </a:endParaRPr>
          </a:p>
        </p:txBody>
      </p:sp>
      <p:sp>
        <p:nvSpPr>
          <p:cNvPr id="294918" name="Content Placeholder 2"/>
          <p:cNvSpPr>
            <a:spLocks/>
          </p:cNvSpPr>
          <p:nvPr/>
        </p:nvSpPr>
        <p:spPr bwMode="auto">
          <a:xfrm>
            <a:off x="228600" y="457200"/>
            <a:ext cx="8915400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800">
                <a:latin typeface="Calibri" pitchFamily="34" charset="0"/>
                <a:cs typeface="Arial" charset="0"/>
              </a:rPr>
              <a:t>3. </a:t>
            </a:r>
            <a:r>
              <a:rPr lang="en-US" sz="2800" b="1">
                <a:latin typeface="Calibri" pitchFamily="34" charset="0"/>
                <a:cs typeface="Arial" charset="0"/>
              </a:rPr>
              <a:t>Β-агонисти- </a:t>
            </a:r>
            <a:r>
              <a:rPr lang="en-US" sz="2800">
                <a:latin typeface="Calibri" pitchFamily="34" charset="0"/>
                <a:cs typeface="Arial" charset="0"/>
              </a:rPr>
              <a:t>Klenbuterol</a:t>
            </a:r>
          </a:p>
          <a:p>
            <a:pPr marL="469900" indent="-469900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800" b="1">
                <a:solidFill>
                  <a:srgbClr val="FF0000"/>
                </a:solidFill>
                <a:latin typeface="Calibri" pitchFamily="34" charset="0"/>
                <a:cs typeface="Arial" charset="0"/>
              </a:rPr>
              <a:t>Деловање</a:t>
            </a:r>
            <a:r>
              <a:rPr lang="en-US" sz="2800">
                <a:solidFill>
                  <a:srgbClr val="FF0000"/>
                </a:solidFill>
                <a:latin typeface="Calibri" pitchFamily="34" charset="0"/>
                <a:cs typeface="Arial" charset="0"/>
              </a:rPr>
              <a:t>- </a:t>
            </a:r>
            <a:r>
              <a:rPr lang="en-US" sz="2800">
                <a:latin typeface="Calibri" pitchFamily="34" charset="0"/>
                <a:cs typeface="Arial" charset="0"/>
              </a:rPr>
              <a:t>пове</a:t>
            </a:r>
            <a:r>
              <a:rPr lang="sr-Latn-CS" sz="2800">
                <a:latin typeface="Calibri" pitchFamily="34" charset="0"/>
                <a:cs typeface="Arial" charset="0"/>
              </a:rPr>
              <a:t>ћ</a:t>
            </a:r>
            <a:r>
              <a:rPr lang="en-US" sz="2800">
                <a:latin typeface="Calibri" pitchFamily="34" charset="0"/>
                <a:cs typeface="Arial" charset="0"/>
              </a:rPr>
              <a:t>ање ми</a:t>
            </a:r>
            <a:r>
              <a:rPr lang="sr-Latn-CS" sz="2800">
                <a:latin typeface="Calibri" pitchFamily="34" charset="0"/>
                <a:cs typeface="Arial" charset="0"/>
              </a:rPr>
              <a:t>ш</a:t>
            </a:r>
            <a:r>
              <a:rPr lang="en-US" sz="2800">
                <a:latin typeface="Calibri" pitchFamily="34" charset="0"/>
                <a:cs typeface="Arial" charset="0"/>
              </a:rPr>
              <a:t>и</a:t>
            </a:r>
            <a:r>
              <a:rPr lang="sr-Latn-CS" sz="2800">
                <a:latin typeface="Calibri" pitchFamily="34" charset="0"/>
                <a:cs typeface="Arial" charset="0"/>
              </a:rPr>
              <a:t>ћ</a:t>
            </a:r>
            <a:r>
              <a:rPr lang="en-US" sz="2800">
                <a:latin typeface="Calibri" pitchFamily="34" charset="0"/>
                <a:cs typeface="Arial" charset="0"/>
              </a:rPr>
              <a:t>не</a:t>
            </a:r>
          </a:p>
          <a:p>
            <a:pPr marL="469900" indent="-469900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800">
                <a:latin typeface="Calibri" pitchFamily="34" charset="0"/>
                <a:cs typeface="Arial" charset="0"/>
              </a:rPr>
              <a:t>масе, анаболик, липолитик</a:t>
            </a:r>
            <a:endParaRPr lang="en-US" sz="2800">
              <a:solidFill>
                <a:srgbClr val="FF0000"/>
              </a:solidFill>
              <a:latin typeface="Calibri" pitchFamily="34" charset="0"/>
              <a:cs typeface="Arial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800" b="1">
                <a:solidFill>
                  <a:srgbClr val="FF0000"/>
                </a:solidFill>
                <a:latin typeface="Calibri" pitchFamily="34" charset="0"/>
                <a:cs typeface="Arial" charset="0"/>
              </a:rPr>
              <a:t>Не</a:t>
            </a:r>
            <a:r>
              <a:rPr lang="sr-Latn-CS" sz="2800" b="1">
                <a:solidFill>
                  <a:srgbClr val="FF0000"/>
                </a:solidFill>
                <a:latin typeface="Calibri" pitchFamily="34" charset="0"/>
                <a:cs typeface="Arial" charset="0"/>
              </a:rPr>
              <a:t>ж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  <a:cs typeface="Arial" charset="0"/>
              </a:rPr>
              <a:t>ељени ефекти</a:t>
            </a:r>
            <a:r>
              <a:rPr lang="en-US" sz="2800">
                <a:latin typeface="Calibri" pitchFamily="34" charset="0"/>
                <a:cs typeface="Arial" charset="0"/>
              </a:rPr>
              <a:t>: убрзани раст</a:t>
            </a:r>
          </a:p>
          <a:p>
            <a:pPr marL="469900" indent="-469900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800">
                <a:latin typeface="Calibri" pitchFamily="34" charset="0"/>
                <a:cs typeface="Arial" charset="0"/>
              </a:rPr>
              <a:t>срца, инфаркт, психозе, </a:t>
            </a:r>
          </a:p>
          <a:p>
            <a:pPr marL="469900" indent="-469900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800" b="1">
                <a:solidFill>
                  <a:schemeClr val="accent2"/>
                </a:solidFill>
                <a:latin typeface="Calibri" pitchFamily="34" charset="0"/>
                <a:cs typeface="Arial" charset="0"/>
              </a:rPr>
              <a:t>смртни слу</a:t>
            </a:r>
            <a:r>
              <a:rPr lang="sr-Latn-CS" sz="2800" b="1">
                <a:solidFill>
                  <a:schemeClr val="accent2"/>
                </a:solidFill>
                <a:latin typeface="Calibri" pitchFamily="34" charset="0"/>
                <a:cs typeface="Arial" charset="0"/>
              </a:rPr>
              <a:t>ч</a:t>
            </a:r>
            <a:r>
              <a:rPr lang="en-US" sz="2800" b="1">
                <a:solidFill>
                  <a:schemeClr val="accent2"/>
                </a:solidFill>
                <a:latin typeface="Calibri" pitchFamily="34" charset="0"/>
                <a:cs typeface="Arial" charset="0"/>
              </a:rPr>
              <a:t>ајеви-боди билдинг</a:t>
            </a:r>
            <a:endParaRPr lang="sr-Latn-CS" sz="2800" b="1">
              <a:solidFill>
                <a:schemeClr val="accent2"/>
              </a:solidFill>
              <a:latin typeface="Calibri" pitchFamily="34" charset="0"/>
              <a:cs typeface="Arial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sr-Latn-CS" sz="2800" b="1">
              <a:solidFill>
                <a:schemeClr val="accent2"/>
              </a:solidFill>
              <a:latin typeface="Arial" charset="0"/>
              <a:cs typeface="Arial" charset="0"/>
            </a:endParaRPr>
          </a:p>
          <a:p>
            <a:pPr marL="469900" indent="-469900"/>
            <a:r>
              <a:rPr lang="en-US" sz="2800">
                <a:latin typeface="Arial" charset="0"/>
              </a:rPr>
              <a:t>4. </a:t>
            </a:r>
            <a:r>
              <a:rPr lang="en-US" sz="2800" b="1">
                <a:latin typeface="Arial" charset="0"/>
              </a:rPr>
              <a:t>Антиестрогени- </a:t>
            </a:r>
            <a:r>
              <a:rPr lang="en-US" sz="2800">
                <a:latin typeface="Arial" charset="0"/>
              </a:rPr>
              <a:t>klomifen</a:t>
            </a:r>
            <a:endParaRPr lang="sr-Latn-CS" sz="2800">
              <a:latin typeface="Arial" charset="0"/>
            </a:endParaRPr>
          </a:p>
          <a:p>
            <a:pPr marL="469900" indent="-469900"/>
            <a:r>
              <a:rPr lang="en-US" sz="2800" b="1">
                <a:solidFill>
                  <a:srgbClr val="FF0000"/>
                </a:solidFill>
                <a:latin typeface="Arial" charset="0"/>
              </a:rPr>
              <a:t>Деловање-</a:t>
            </a:r>
            <a:r>
              <a:rPr lang="en-US" sz="280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sz="2800">
                <a:latin typeface="Arial" charset="0"/>
              </a:rPr>
              <a:t> анаболик</a:t>
            </a:r>
            <a:endParaRPr lang="sr-Latn-CS" sz="2800">
              <a:latin typeface="Arial" charset="0"/>
            </a:endParaRPr>
          </a:p>
          <a:p>
            <a:pPr marL="469900" indent="-469900"/>
            <a:r>
              <a:rPr lang="en-US" sz="2800" b="1">
                <a:solidFill>
                  <a:srgbClr val="FF0000"/>
                </a:solidFill>
                <a:latin typeface="Arial" charset="0"/>
              </a:rPr>
              <a:t>Не</a:t>
            </a:r>
            <a:r>
              <a:rPr lang="sr-Latn-CS" sz="2800" b="1">
                <a:solidFill>
                  <a:srgbClr val="FF0000"/>
                </a:solidFill>
                <a:latin typeface="Arial" charset="0"/>
              </a:rPr>
              <a:t>ж</a:t>
            </a:r>
            <a:r>
              <a:rPr lang="en-US" sz="2800" b="1">
                <a:solidFill>
                  <a:srgbClr val="FF0000"/>
                </a:solidFill>
                <a:latin typeface="Arial" charset="0"/>
              </a:rPr>
              <a:t>ељени ефекти</a:t>
            </a:r>
            <a:r>
              <a:rPr lang="en-US" sz="2800">
                <a:latin typeface="Arial" charset="0"/>
              </a:rPr>
              <a:t> –</a:t>
            </a:r>
            <a:r>
              <a:rPr lang="sr-Latn-CS" sz="2800">
                <a:latin typeface="Arial" charset="0"/>
              </a:rPr>
              <a:t>оштећење </a:t>
            </a:r>
            <a:r>
              <a:rPr lang="en-US" sz="2800">
                <a:latin typeface="Arial" charset="0"/>
              </a:rPr>
              <a:t>јетр</a:t>
            </a:r>
            <a:r>
              <a:rPr lang="sr-Latn-CS" sz="2800">
                <a:latin typeface="Arial" charset="0"/>
              </a:rPr>
              <a:t>е</a:t>
            </a:r>
            <a:r>
              <a:rPr lang="en-US" sz="2800">
                <a:latin typeface="Arial" charset="0"/>
              </a:rPr>
              <a:t>, вид</a:t>
            </a:r>
            <a:r>
              <a:rPr lang="sr-Latn-CS" sz="2800">
                <a:latin typeface="Arial" charset="0"/>
              </a:rPr>
              <a:t>а</a:t>
            </a:r>
            <a:r>
              <a:rPr lang="en-US" sz="2800">
                <a:latin typeface="Arial" charset="0"/>
              </a:rPr>
              <a:t>, ко</a:t>
            </a:r>
            <a:r>
              <a:rPr lang="sr-Latn-CS" sz="2800">
                <a:latin typeface="Arial" charset="0"/>
              </a:rPr>
              <a:t>же</a:t>
            </a:r>
            <a:endParaRPr lang="en-US" sz="2800">
              <a:latin typeface="Arial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sr-Latn-CS" sz="2800" b="1" u="sng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advTm="42555"/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Content Placeholder 2"/>
          <p:cNvSpPr>
            <a:spLocks noGrp="1"/>
          </p:cNvSpPr>
          <p:nvPr>
            <p:ph idx="4294967295"/>
          </p:nvPr>
        </p:nvSpPr>
        <p:spPr>
          <a:xfrm>
            <a:off x="0" y="685800"/>
            <a:ext cx="9144000" cy="5638800"/>
          </a:xfrm>
        </p:spPr>
        <p:txBody>
          <a:bodyPr/>
          <a:lstStyle/>
          <a:p>
            <a:pPr lvl="1" eaLnBrk="1" hangingPunct="1">
              <a:buFont typeface="Wingdings" pitchFamily="2" charset="2"/>
              <a:buNone/>
            </a:pPr>
            <a:endParaRPr lang="en-US" sz="2400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5. </a:t>
            </a:r>
            <a:r>
              <a:rPr lang="en-US" b="1" smtClean="0"/>
              <a:t>Диуретици и други маскирају</a:t>
            </a:r>
            <a:r>
              <a:rPr lang="sr-Latn-CS" b="1" smtClean="0"/>
              <a:t>ћ</a:t>
            </a:r>
            <a:r>
              <a:rPr lang="en-US" b="1" smtClean="0"/>
              <a:t>и агенси-</a:t>
            </a:r>
            <a:r>
              <a:rPr lang="en-US" smtClean="0"/>
              <a:t>фуросемид/финастерид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400" smtClean="0">
                <a:solidFill>
                  <a:srgbClr val="FF0000"/>
                </a:solidFill>
              </a:rPr>
              <a:t>Деловање- </a:t>
            </a:r>
            <a:r>
              <a:rPr lang="en-US" sz="2400" smtClean="0"/>
              <a:t> постизање телесне масе у борила</a:t>
            </a:r>
            <a:r>
              <a:rPr lang="sr-Latn-CS" sz="2400" smtClean="0"/>
              <a:t>ч</a:t>
            </a:r>
            <a:r>
              <a:rPr lang="en-US" sz="2400" smtClean="0"/>
              <a:t>ким спортовима/маскирање других допинг средства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400" smtClean="0">
                <a:solidFill>
                  <a:srgbClr val="FF0000"/>
                </a:solidFill>
              </a:rPr>
              <a:t>Не</a:t>
            </a:r>
            <a:r>
              <a:rPr lang="sr-Latn-CS" sz="2400" smtClean="0">
                <a:solidFill>
                  <a:srgbClr val="FF0000"/>
                </a:solidFill>
              </a:rPr>
              <a:t>ж</a:t>
            </a:r>
            <a:r>
              <a:rPr lang="en-US" sz="2400" smtClean="0">
                <a:solidFill>
                  <a:srgbClr val="FF0000"/>
                </a:solidFill>
              </a:rPr>
              <a:t>ељени ефекти</a:t>
            </a:r>
            <a:r>
              <a:rPr lang="en-US" sz="2400" smtClean="0"/>
              <a:t> – умор, гр</a:t>
            </a:r>
            <a:r>
              <a:rPr lang="sr-Latn-CS" sz="2400" smtClean="0"/>
              <a:t>ч</a:t>
            </a:r>
            <a:r>
              <a:rPr lang="en-US" sz="2400" smtClean="0"/>
              <a:t>еви, повра</a:t>
            </a:r>
            <a:r>
              <a:rPr lang="sr-Latn-CS" sz="2400" smtClean="0"/>
              <a:t>ћ</a:t>
            </a:r>
            <a:r>
              <a:rPr lang="en-US" sz="2400" smtClean="0"/>
              <a:t>ање, пореме</a:t>
            </a:r>
            <a:r>
              <a:rPr lang="sr-Latn-CS" sz="2400" smtClean="0"/>
              <a:t>ћ</a:t>
            </a:r>
            <a:r>
              <a:rPr lang="en-US" sz="2400" smtClean="0"/>
              <a:t>ај вида</a:t>
            </a:r>
            <a:endParaRPr lang="sr-Latn-CS" sz="2400" smtClean="0"/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6. </a:t>
            </a:r>
            <a:r>
              <a:rPr lang="en-US" b="1" smtClean="0"/>
              <a:t>Стимуланси – </a:t>
            </a:r>
            <a:r>
              <a:rPr lang="en-US" smtClean="0"/>
              <a:t>амфетамин, ефедрин </a:t>
            </a:r>
            <a:endParaRPr lang="sr-Latn-CS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sz="2400" smtClean="0">
                <a:solidFill>
                  <a:srgbClr val="FF0000"/>
                </a:solidFill>
              </a:rPr>
              <a:t>Деловање- </a:t>
            </a:r>
            <a:r>
              <a:rPr lang="en-US" sz="2400" smtClean="0"/>
              <a:t>, пове</a:t>
            </a:r>
            <a:r>
              <a:rPr lang="sr-Latn-CS" sz="2400" smtClean="0"/>
              <a:t>ћ</a:t>
            </a:r>
            <a:r>
              <a:rPr lang="en-US" sz="2400" smtClean="0"/>
              <a:t>ава концентрацију </a:t>
            </a:r>
            <a:r>
              <a:rPr lang="sr-Latn-CS" sz="2400" smtClean="0"/>
              <a:t>и</a:t>
            </a:r>
            <a:r>
              <a:rPr lang="en-US" sz="2400" smtClean="0"/>
              <a:t> па</a:t>
            </a:r>
            <a:r>
              <a:rPr lang="sr-Latn-CS" sz="2400" smtClean="0"/>
              <a:t>ж</a:t>
            </a:r>
            <a:r>
              <a:rPr lang="en-US" sz="2400" smtClean="0"/>
              <a:t>њу, смањује бол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400" smtClean="0">
                <a:solidFill>
                  <a:srgbClr val="FF0000"/>
                </a:solidFill>
              </a:rPr>
              <a:t>Не</a:t>
            </a:r>
            <a:r>
              <a:rPr lang="sr-Latn-CS" sz="2400" smtClean="0">
                <a:solidFill>
                  <a:srgbClr val="FF0000"/>
                </a:solidFill>
              </a:rPr>
              <a:t>ж</a:t>
            </a:r>
            <a:r>
              <a:rPr lang="en-US" sz="2400" smtClean="0">
                <a:solidFill>
                  <a:srgbClr val="FF0000"/>
                </a:solidFill>
              </a:rPr>
              <a:t>ељени ефекти</a:t>
            </a:r>
            <a:r>
              <a:rPr lang="en-US" sz="2400" smtClean="0"/>
              <a:t> – убрзани ср</a:t>
            </a:r>
            <a:r>
              <a:rPr lang="sr-Latn-CS" sz="2400" smtClean="0"/>
              <a:t>ч</a:t>
            </a:r>
            <a:r>
              <a:rPr lang="en-US" sz="2400" smtClean="0"/>
              <a:t>ани рад, хипертензија рабдомиолиза,  мо</a:t>
            </a:r>
            <a:r>
              <a:rPr lang="sr-Latn-CS" sz="2400" smtClean="0"/>
              <a:t>ж</a:t>
            </a:r>
            <a:r>
              <a:rPr lang="en-US" sz="2400" smtClean="0"/>
              <a:t>дани,  ср</a:t>
            </a:r>
            <a:r>
              <a:rPr lang="sr-Latn-CS" sz="2400" smtClean="0"/>
              <a:t>ч</a:t>
            </a:r>
            <a:r>
              <a:rPr lang="en-US" sz="2400" smtClean="0"/>
              <a:t>ани удар</a:t>
            </a:r>
          </a:p>
          <a:p>
            <a:pPr lvl="1" eaLnBrk="1" hangingPunct="1">
              <a:buFont typeface="Wingdings" pitchFamily="2" charset="2"/>
              <a:buNone/>
            </a:pPr>
            <a:endParaRPr lang="en-US" sz="2400" smtClean="0"/>
          </a:p>
          <a:p>
            <a:pPr lvl="1" eaLnBrk="1" hangingPunct="1">
              <a:buFont typeface="Wingdings" pitchFamily="2" charset="2"/>
              <a:buNone/>
            </a:pPr>
            <a:endParaRPr lang="sr-Latn-CS" sz="2400" smtClean="0">
              <a:latin typeface="Comic Sans MS" pitchFamily="66" charset="0"/>
            </a:endParaRPr>
          </a:p>
        </p:txBody>
      </p:sp>
      <p:sp>
        <p:nvSpPr>
          <p:cNvPr id="296963" name="AutoShape 2" descr="data:image/jpg;base64,/9j/4AAQSkZJRgABAQAAAQABAAD/2wCEAAkGBhQQEA8UEBQUFBUVFxwYFBQWGRcXFRUUFhYhHR0VFRQXHCcfGBwjGhUXHy8hJyc1OC4sFR4xNjAqQSYrLikBCQoKDgwOGQ8PGSwkHyQ1LSwpLCowLCwsLSwpMjUpKS01LS4pMSwqKSosNiksNSwsLCwsKSwpLCwpKSwsLCksLP/AABEIAGQAZAMBIgACEQEDEQH/xAAcAAABBAMBAAAAAAAAAAAAAAAHAAUGCAEDBAL/xABKEAACAQIBBgUNDgYCAwAAAAABAgMABBEFBgcSITFBUWFxkhMWIjM1QlJTc5Gy0dIUFSMyQ2JydIGhsbPC0xc0gpPBwwhUJUTh/8QAGQEAAgMBAAAAAAAAAAAAAAAAAwUAAgQB/8QAKxEAAgIABAQFBAMAAAAAAAAAAAECAwQREiExMlFxBRNBQoEUIjNhUpGh/9oADAMBAAIRAxEAPwAu5NybEYYSYoySikkou06o4cK6feqHxUfQX1Usldog8mnoiornxnz7m+Bt8DKR2THaIwfxb8KpOags2EqqlbLTEklxbW0YxkWBBxsEUeciuP3fk/xln0ofXQSvLt5WLSuzsd5Y4n765HrJ9XnwQ0Xhm28v8Dv745P8ZZ9KH10jlPJ3jLLpweugA9c8lWWJfQq/DkvcWG99cneNsunB668+++TfG2XTg9dVzeuaSiK7P0BvBJe4sp785N8dY9OD11ttr+wlYLHJZux3KrQsT9gONVeasVbzAf0i6ls/euHxUfQX1Vn3qh8VH0F9VV9zL0m3Fg6rIzTW+wNGxxKjjiY7QRxbjyVYPJuUo7iKOWFtZHUMrcYP4Hgw4waJGWZmsqdb3InnXbokyBVVRqA4BVG3WbbupV7zx7enkx6TUqsCJDBdCKzWQ7khDHmWPH/FAu7uWld3fazksx5TRoyh3Mk+rf6qCbUuxr3SHfhcVplLsTLMfMRbtOrXBbqeJCIpw18NhJI2gY7MBxVM/wCHlj4gdJvXW7MUf+OtPofqNP8AWmqqCgtjBiMRY7JfcRn+HNh/1x0n9dNmcGauSLGB57qJEjXh1nJJO5VUHFieIf4NTg1XPT7nj7pvFtImxjtvj4bmnYbeiuC85ai6I9DP51n8mTHNe9yBlGbqMMJWQ/FWXXTXw3hCHIJw24b6mJ0XZNP/AKy9J/aqqGT754JY5YzqvGwdG4mU4g+cVcHNLONMoWdvcx7pFxZfBcbGT7GBH38Nd0roTzZ9WNf8Ksm/9Vek/tU35a0N2EsZEKGB+9dWYjH5yMSCPv5anteTXdKOeZPqVMyrk17aeWGUYPGxVuLEcI5CMCOQii3oGy0WjurZjiEIkj5A+IYDkxCn+s1AtJ1wsmVr1o2DDWUYrtGssag7RvIII+ypNoF/nLryI/MWgx2kb7fuqzZPs8e3p5Mek1Ks55dvTyY9JqxRxaO2Ue5cn1Y/lUEmo25R7lyfVj+VQSalmN5kPfC+SXcNmY3c60+h+o0/Uw5jdzrT6H6jT9TCvlQnu/JLuyP59Z0rk2wuLhsCyjViXwpW2KObHaeRTVQbm4aR3dyWZmLMx3lmOJJ+2ijp9zw903iWkZ+Dtvj4bmnYbeiuC85aoPmTmw2Ub63t1xwZsZGHeRLtdvNsHKQOGrghllgZMAylcQGGIIxVhiCMeAggg8tF7/j5nf1KeSxlbsZuzhx3CVR2S/1KMedOWnfT3mOvua3u7dABbqsMijghxwQ8ysdX+scVA/J988EscsR1XjYOh4mU4j7xUIXZxoR6UNKGrr2li/ZbVmmU/F4DHGR33AW4Nw27RwZ46ZfdFpFHZa0byxgzvtBjLDsoozx78W4t3ILBQpT9EbaKPdIQFHXRDmLLZK9xcYrJMgVYuFEx1sX+ccBs4Bv27uTRfov6jqXd8nwu+GFvk+J3Hh8Q4OfdN7DO6Ge9mtYTrtCmtI4PYhtYDUB4SMdvFu46kI5bs5fbqzjHgNWePb08mPSalSzx7enkx6TUqKYx2yj3Lk+rH8qgk1G3KPcuT6sfyqCTUsxvMh74XyS7hszG7nWn0P1GvOfWdS5NsLi4bAsowiU99K2xRzY7TyKa9ZjdzrT6H6jQR0+54e6bxbSM4x23x8NzTsNvPqrgOctTCvlQnu/JLuwW3Fw0ju7kszkszHeWJxJPOaPmhDN9LCwmyhdER9WHYs3ewKdh48XbbhwhV340HMyc2GyjfW9uuIDNjI3gxLtdvNsHKQKI+feX5ZZPc5QwQ2/YRwbsAowDNwE4YYcAB2b8TyyehFqKXbLIN9zDFeW7odWSKaMg4bQyOMNh5jVUL7Nn3LdXEbsriKRkUqQQwU4Btn4c/FUsyfnldW1tLbxSFY5OkmPxupt3utw/dhvqNyUN25rY1wwmiTcvg5yNtGnRfov6jqXd6vwu+GE/J8TuPD4h3vPuBTZaaKWN4Tg0bBg3zlOI+zEVbHNLOJMoWdvcx4fCLiy+A42Mn2MCObA8NXhD1YK+/P7YkD0raSWty9nakrLh8NLu1Awx1E+cQdrcAPHuY9A385deR/2LUf0r917znT8pakGgb+cuvI/7FrmecjuhRp2J9nj29PJj0mpUs8e3p5Mek1KjGEdso9y5Pqx/KoJNRvu4i+TXVdpNtgBxnqW6ge1LcbzIe+F8ku4Teulcm5AjuDgWWPCJT30rEhRzY7TyA1V+5naR3dyWZyWZjvZicSTzk1YHKuQWyvkBILYjq9u+IjJA1iuPY4ndirbDxjChrmzoev7m5jjmt5IItYdVkkGqAgO3V8JiNgA4Ttw31urecEKL1lZJPqwm6Acz/c9o95KMJLjZHjvECnf/AFNieZVPDUtz6zFTKEesuCToOwfgYeA/JxHgx56k9rarEiIgCqihVUbgqjAAfYK2EVdpNZMHCbg9USreULF4ZHjlUq6nBlO8H/P/ANonZiaJlMTS5QTFpEISE/Jqww13+fgdg73fv3ES8zbt5riK4kjVpYviMfuxG44cGO7HZTlQoVaWarcU5xyW3UprnTm8+T7y4tpN8bEA+Eh2q45CpB+2iV/x9zx6lPJYyHsZuzhx4JVG1R9JRjzpy1KtNujaS/WK5s015oxqSRjDWki3grxspJ2cIbk2wvRVowvVyhBcXML28Vu2uTINUuwBwVVO3fvO4AUYxmnSv3XvOdPylqQ6Bv5y68iPzFqJaQMqpdZSvJYjihcBW4GCKF1hyEqSOQipjoEtybm8fvViVSeVnxH3I1AXMMZ7U/BOs8e3p5Mek1Klnj29PJj0mpUcXEnyX2iHyaeiKD+eWbjWc7YA9SckxNwYHaU5x+FGHJXaIPJp6IrOUcmx3EZjmQOh3g/iDwHloF1XmRy9TVhcQ6J5+j4gEsMqS2768DsjcYO8cRG4jnp3bSTfD5UdBfVUmypokxJNtNgOBZAdn9a+qmptEV0flYPPJ+3WKNV0dkNpYjC2bvL5Q0tpNv8Axw6CeqtL6UcoeOXoJ6qeG0O3Xjbfzyft1qbQzd+Nt/PJ+3Rkrf2Cc8L+v6GZ9K2UfHL/AG09VaH0tZSHyy/209VPbaE7s/K23Sk/brS+g28Py1t0pf26IlYBcsP6ZDIdL2UvHr/bT1VwZX0i393GY5rhtQ7GVAqBhxNqjEjkxwqSnQTe+OtelL+3Wy20DXRYdUuLdV4SvVHPRKqPvq+UimuldAaRRF2VVBZmOAA2kk7gBwkmrHaM80Tk6yCyD4aU68vzThgEx4dUfeTXnNDRlbZOIkAM03jXwxXj6mo2Lz7+WpgKvCOW7M112vZcCG549vTyY9JqVZzy7enkx6TViiGY122dcqIihY8AoA2NjsUfOrZ14zeDH5m9qlSrj4EM9eM3gx+ZvapdeM3gx+ZvarFKrLgR8TPXjN4Mfmb2qx14zeDH5m9qlSqHGZ68ZvBj8ze1S68JvBj8ze1SpVwguvCbwY/M3tUuvGbwY/M3tVilUOi68ZvBj8ze1S68ZvBj8ze1SpVCDTljLLzOrMFx1cNmPGeM8tKlSqE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sr-Latn-CS" sz="1800">
              <a:latin typeface="Calibri" pitchFamily="34" charset="0"/>
              <a:cs typeface="Arial" charset="0"/>
            </a:endParaRPr>
          </a:p>
        </p:txBody>
      </p:sp>
      <p:sp>
        <p:nvSpPr>
          <p:cNvPr id="296964" name="AutoShape 6" descr="data:image/jpg;base64,/9j/4AAQSkZJRgABAQAAAQABAAD/2wCEAAkGBhQQEA8UEBQUFBUVFxwYFBQWGRcXFRUUFhYhHR0VFRQXHCcfGBwjGhUXHy8hJyc1OC4sFR4xNjAqQSYrLikBCQoKDgwOGQ8PGSwkHyQ1LSwpLCowLCwsLSwpMjUpKS01LS4pMSwqKSosNiksNSwsLCwsKSwpLCwpKSwsLCksLP/AABEIAGQAZAMBIgACEQEDEQH/xAAcAAABBAMBAAAAAAAAAAAAAAAHAAUGCAEDBAL/xABKEAACAQIBBgUNDgYCAwAAAAABAgMABBEFBgcSITFBUWFxkhMWIjM1QlJTc5Gy0dIUFSMyQ2JydIGhsbPC0xc0gpPBwwhUJUTh/8QAGQEAAgMBAAAAAAAAAAAAAAAAAwUAAgQB/8QAKxEAAgIABAQFBAMAAAAAAAAAAAECAwQREiExMlFxBRNBQoEUIjNhUpGh/9oADAMBAAIRAxEAPwAu5NybEYYSYoySikkou06o4cK6feqHxUfQX1Usldog8mnoiornxnz7m+Bt8DKR2THaIwfxb8KpOags2EqqlbLTEklxbW0YxkWBBxsEUeciuP3fk/xln0ofXQSvLt5WLSuzsd5Y4n765HrJ9XnwQ0Xhm28v8Dv745P8ZZ9KH10jlPJ3jLLpweugA9c8lWWJfQq/DkvcWG99cneNsunB668+++TfG2XTg9dVzeuaSiK7P0BvBJe4sp785N8dY9OD11ttr+wlYLHJZux3KrQsT9gONVeasVbzAf0i6ls/euHxUfQX1Vn3qh8VH0F9VV9zL0m3Fg6rIzTW+wNGxxKjjiY7QRxbjyVYPJuUo7iKOWFtZHUMrcYP4Hgw4waJGWZmsqdb3InnXbokyBVVRqA4BVG3WbbupV7zx7enkx6TUqsCJDBdCKzWQ7khDHmWPH/FAu7uWld3fazksx5TRoyh3Mk+rf6qCbUuxr3SHfhcVplLsTLMfMRbtOrXBbqeJCIpw18NhJI2gY7MBxVM/wCHlj4gdJvXW7MUf+OtPofqNP8AWmqqCgtjBiMRY7JfcRn+HNh/1x0n9dNmcGauSLGB57qJEjXh1nJJO5VUHFieIf4NTg1XPT7nj7pvFtImxjtvj4bmnYbeiuC85ai6I9DP51n8mTHNe9yBlGbqMMJWQ/FWXXTXw3hCHIJw24b6mJ0XZNP/AKy9J/aqqGT754JY5YzqvGwdG4mU4g+cVcHNLONMoWdvcx7pFxZfBcbGT7GBH38Nd0roTzZ9WNf8Ksm/9Vek/tU35a0N2EsZEKGB+9dWYjH5yMSCPv5anteTXdKOeZPqVMyrk17aeWGUYPGxVuLEcI5CMCOQii3oGy0WjurZjiEIkj5A+IYDkxCn+s1AtJ1wsmVr1o2DDWUYrtGssag7RvIII+ypNoF/nLryI/MWgx2kb7fuqzZPs8e3p5Mek1Ks55dvTyY9JqxRxaO2Ue5cn1Y/lUEmo25R7lyfVj+VQSalmN5kPfC+SXcNmY3c60+h+o0/Uw5jdzrT6H6jT9TCvlQnu/JLuyP59Z0rk2wuLhsCyjViXwpW2KObHaeRTVQbm4aR3dyWZmLMx3lmOJJ+2ijp9zw903iWkZ+Dtvj4bmnYbeiuC85aoPmTmw2Ub63t1xwZsZGHeRLtdvNsHKQOGrghllgZMAylcQGGIIxVhiCMeAggg8tF7/j5nf1KeSxlbsZuzhx3CVR2S/1KMedOWnfT3mOvua3u7dABbqsMijghxwQ8ysdX+scVA/J988EscsR1XjYOh4mU4j7xUIXZxoR6UNKGrr2li/ZbVmmU/F4DHGR33AW4Nw27RwZ46ZfdFpFHZa0byxgzvtBjLDsoozx78W4t3ILBQpT9EbaKPdIQFHXRDmLLZK9xcYrJMgVYuFEx1sX+ccBs4Bv27uTRfov6jqXd8nwu+GFvk+J3Hh8Q4OfdN7DO6Ge9mtYTrtCmtI4PYhtYDUB4SMdvFu46kI5bs5fbqzjHgNWePb08mPSalSzx7enkx6TUqKYx2yj3Lk+rH8qgk1G3KPcuT6sfyqCTUsxvMh74XyS7hszG7nWn0P1GvOfWdS5NsLi4bAsowiU99K2xRzY7TyKa9ZjdzrT6H6jQR0+54e6bxbSM4x23x8NzTsNvPqrgOctTCvlQnu/JLuwW3Fw0ju7kszkszHeWJxJPOaPmhDN9LCwmyhdER9WHYs3ewKdh48XbbhwhV340HMyc2GyjfW9uuIDNjI3gxLtdvNsHKQKI+feX5ZZPc5QwQ2/YRwbsAowDNwE4YYcAB2b8TyyehFqKXbLIN9zDFeW7odWSKaMg4bQyOMNh5jVUL7Nn3LdXEbsriKRkUqQQwU4Btn4c/FUsyfnldW1tLbxSFY5OkmPxupt3utw/dhvqNyUN25rY1wwmiTcvg5yNtGnRfov6jqXd6vwu+GE/J8TuPD4h3vPuBTZaaKWN4Tg0bBg3zlOI+zEVbHNLOJMoWdvcx4fCLiy+A42Mn2MCObA8NXhD1YK+/P7YkD0raSWty9nakrLh8NLu1Awx1E+cQdrcAPHuY9A385deR/2LUf0r917znT8pakGgb+cuvI/7FrmecjuhRp2J9nj29PJj0mpUs8e3p5Mek1KjGEdso9y5Pqx/KoJNRvu4i+TXVdpNtgBxnqW6ge1LcbzIe+F8ku4Teulcm5AjuDgWWPCJT30rEhRzY7TyA1V+5naR3dyWZyWZjvZicSTzk1YHKuQWyvkBILYjq9u+IjJA1iuPY4ndirbDxjChrmzoev7m5jjmt5IItYdVkkGqAgO3V8JiNgA4Ttw31urecEKL1lZJPqwm6Acz/c9o95KMJLjZHjvECnf/AFNieZVPDUtz6zFTKEesuCToOwfgYeA/JxHgx56k9rarEiIgCqihVUbgqjAAfYK2EVdpNZMHCbg9USreULF4ZHjlUq6nBlO8H/P/ANonZiaJlMTS5QTFpEISE/Jqww13+fgdg73fv3ES8zbt5riK4kjVpYviMfuxG44cGO7HZTlQoVaWarcU5xyW3UprnTm8+T7y4tpN8bEA+Eh2q45CpB+2iV/x9zx6lPJYyHsZuzhx4JVG1R9JRjzpy1KtNujaS/WK5s015oxqSRjDWki3grxspJ2cIbk2wvRVowvVyhBcXML28Vu2uTINUuwBwVVO3fvO4AUYxmnSv3XvOdPylqQ6Bv5y68iPzFqJaQMqpdZSvJYjihcBW4GCKF1hyEqSOQipjoEtybm8fvViVSeVnxH3I1AXMMZ7U/BOs8e3p5Mek1Klnj29PJj0mpUcXEnyX2iHyaeiKD+eWbjWc7YA9SckxNwYHaU5x+FGHJXaIPJp6IrOUcmx3EZjmQOh3g/iDwHloF1XmRy9TVhcQ6J5+j4gEsMqS2768DsjcYO8cRG4jnp3bSTfD5UdBfVUmypokxJNtNgOBZAdn9a+qmptEV0flYPPJ+3WKNV0dkNpYjC2bvL5Q0tpNv8Axw6CeqtL6UcoeOXoJ6qeG0O3Xjbfzyft1qbQzd+Nt/PJ+3Rkrf2Cc8L+v6GZ9K2UfHL/AG09VaH0tZSHyy/209VPbaE7s/K23Sk/brS+g28Py1t0pf26IlYBcsP6ZDIdL2UvHr/bT1VwZX0i393GY5rhtQ7GVAqBhxNqjEjkxwqSnQTe+OtelL+3Wy20DXRYdUuLdV4SvVHPRKqPvq+UimuldAaRRF2VVBZmOAA2kk7gBwkmrHaM80Tk6yCyD4aU68vzThgEx4dUfeTXnNDRlbZOIkAM03jXwxXj6mo2Lz7+WpgKvCOW7M112vZcCG549vTyY9JqVZzy7enkx6TViiGY122dcqIihY8AoA2NjsUfOrZ14zeDH5m9qlSrj4EM9eM3gx+ZvapdeM3gx+ZvarFKrLgR8TPXjN4Mfmb2qx14zeDH5m9qlSqHGZ68ZvBj8ze1S68JvBj8ze1SpVwguvCbwY/M3tUuvGbwY/M3tVilUOi68ZvBj8ze1S68ZvBj8ze1SpVCDTljLLzOrMFx1cNmPGeM8tKlSqE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sr-Latn-CS" sz="1800">
              <a:latin typeface="Calibri" pitchFamily="34" charset="0"/>
              <a:cs typeface="Arial" charset="0"/>
            </a:endParaRPr>
          </a:p>
        </p:txBody>
      </p:sp>
      <p:sp>
        <p:nvSpPr>
          <p:cNvPr id="296965" name="AutoShape 8" descr="data:image/jpg;base64,/9j/4AAQSkZJRgABAQAAAQABAAD/2wCEAAkGBhQQEA8UEBQUFBUVFxwYFBQWGRcXFRUUFhYhHR0VFRQXHCcfGBwjGhUXHy8hJyc1OC4sFR4xNjAqQSYrLikBCQoKDgwOGQ8PGSwkHyQ1LSwpLCowLCwsLSwpMjUpKS01LS4pMSwqKSosNiksNSwsLCwsKSwpLCwpKSwsLCksLP/AABEIAGQAZAMBIgACEQEDEQH/xAAcAAABBAMBAAAAAAAAAAAAAAAHAAUGCAEDBAL/xABKEAACAQIBBgUNDgYCAwAAAAABAgMABBEFBgcSITFBUWFxkhMWIjM1QlJTc5Gy0dIUFSMyQ2JydIGhsbPC0xc0gpPBwwhUJUTh/8QAGQEAAgMBAAAAAAAAAAAAAAAAAwUAAgQB/8QAKxEAAgIABAQFBAMAAAAAAAAAAAECAwQREiExMlFxBRNBQoEUIjNhUpGh/9oADAMBAAIRAxEAPwAu5NybEYYSYoySikkou06o4cK6feqHxUfQX1Usldog8mnoiornxnz7m+Bt8DKR2THaIwfxb8KpOags2EqqlbLTEklxbW0YxkWBBxsEUeciuP3fk/xln0ofXQSvLt5WLSuzsd5Y4n765HrJ9XnwQ0Xhm28v8Dv745P8ZZ9KH10jlPJ3jLLpweugA9c8lWWJfQq/DkvcWG99cneNsunB668+++TfG2XTg9dVzeuaSiK7P0BvBJe4sp785N8dY9OD11ttr+wlYLHJZux3KrQsT9gONVeasVbzAf0i6ls/euHxUfQX1Vn3qh8VH0F9VV9zL0m3Fg6rIzTW+wNGxxKjjiY7QRxbjyVYPJuUo7iKOWFtZHUMrcYP4Hgw4waJGWZmsqdb3InnXbokyBVVRqA4BVG3WbbupV7zx7enkx6TUqsCJDBdCKzWQ7khDHmWPH/FAu7uWld3fazksx5TRoyh3Mk+rf6qCbUuxr3SHfhcVplLsTLMfMRbtOrXBbqeJCIpw18NhJI2gY7MBxVM/wCHlj4gdJvXW7MUf+OtPofqNP8AWmqqCgtjBiMRY7JfcRn+HNh/1x0n9dNmcGauSLGB57qJEjXh1nJJO5VUHFieIf4NTg1XPT7nj7pvFtImxjtvj4bmnYbeiuC85ai6I9DP51n8mTHNe9yBlGbqMMJWQ/FWXXTXw3hCHIJw24b6mJ0XZNP/AKy9J/aqqGT754JY5YzqvGwdG4mU4g+cVcHNLONMoWdvcx7pFxZfBcbGT7GBH38Nd0roTzZ9WNf8Ksm/9Vek/tU35a0N2EsZEKGB+9dWYjH5yMSCPv5anteTXdKOeZPqVMyrk17aeWGUYPGxVuLEcI5CMCOQii3oGy0WjurZjiEIkj5A+IYDkxCn+s1AtJ1wsmVr1o2DDWUYrtGssag7RvIII+ypNoF/nLryI/MWgx2kb7fuqzZPs8e3p5Mek1Ks55dvTyY9JqxRxaO2Ue5cn1Y/lUEmo25R7lyfVj+VQSalmN5kPfC+SXcNmY3c60+h+o0/Uw5jdzrT6H6jT9TCvlQnu/JLuyP59Z0rk2wuLhsCyjViXwpW2KObHaeRTVQbm4aR3dyWZmLMx3lmOJJ+2ijp9zw903iWkZ+Dtvj4bmnYbeiuC85aoPmTmw2Ub63t1xwZsZGHeRLtdvNsHKQOGrghllgZMAylcQGGIIxVhiCMeAggg8tF7/j5nf1KeSxlbsZuzhx3CVR2S/1KMedOWnfT3mOvua3u7dABbqsMijghxwQ8ysdX+scVA/J988EscsR1XjYOh4mU4j7xUIXZxoR6UNKGrr2li/ZbVmmU/F4DHGR33AW4Nw27RwZ46ZfdFpFHZa0byxgzvtBjLDsoozx78W4t3ILBQpT9EbaKPdIQFHXRDmLLZK9xcYrJMgVYuFEx1sX+ccBs4Bv27uTRfov6jqXd8nwu+GFvk+J3Hh8Q4OfdN7DO6Ge9mtYTrtCmtI4PYhtYDUB4SMdvFu46kI5bs5fbqzjHgNWePb08mPSalSzx7enkx6TUqKYx2yj3Lk+rH8qgk1G3KPcuT6sfyqCTUsxvMh74XyS7hszG7nWn0P1GvOfWdS5NsLi4bAsowiU99K2xRzY7TyKa9ZjdzrT6H6jQR0+54e6bxbSM4x23x8NzTsNvPqrgOctTCvlQnu/JLuwW3Fw0ju7kszkszHeWJxJPOaPmhDN9LCwmyhdER9WHYs3ewKdh48XbbhwhV340HMyc2GyjfW9uuIDNjI3gxLtdvNsHKQKI+feX5ZZPc5QwQ2/YRwbsAowDNwE4YYcAB2b8TyyehFqKXbLIN9zDFeW7odWSKaMg4bQyOMNh5jVUL7Nn3LdXEbsriKRkUqQQwU4Btn4c/FUsyfnldW1tLbxSFY5OkmPxupt3utw/dhvqNyUN25rY1wwmiTcvg5yNtGnRfov6jqXd6vwu+GE/J8TuPD4h3vPuBTZaaKWN4Tg0bBg3zlOI+zEVbHNLOJMoWdvcx4fCLiy+A42Mn2MCObA8NXhD1YK+/P7YkD0raSWty9nakrLh8NLu1Awx1E+cQdrcAPHuY9A385deR/2LUf0r917znT8pakGgb+cuvI/7FrmecjuhRp2J9nj29PJj0mpUs8e3p5Mek1KjGEdso9y5Pqx/KoJNRvu4i+TXVdpNtgBxnqW6ge1LcbzIe+F8ku4Teulcm5AjuDgWWPCJT30rEhRzY7TyA1V+5naR3dyWZyWZjvZicSTzk1YHKuQWyvkBILYjq9u+IjJA1iuPY4ndirbDxjChrmzoev7m5jjmt5IItYdVkkGqAgO3V8JiNgA4Ttw31urecEKL1lZJPqwm6Acz/c9o95KMJLjZHjvECnf/AFNieZVPDUtz6zFTKEesuCToOwfgYeA/JxHgx56k9rarEiIgCqihVUbgqjAAfYK2EVdpNZMHCbg9USreULF4ZHjlUq6nBlO8H/P/ANonZiaJlMTS5QTFpEISE/Jqww13+fgdg73fv3ES8zbt5riK4kjVpYviMfuxG44cGO7HZTlQoVaWarcU5xyW3UprnTm8+T7y4tpN8bEA+Eh2q45CpB+2iV/x9zx6lPJYyHsZuzhx4JVG1R9JRjzpy1KtNujaS/WK5s015oxqSRjDWki3grxspJ2cIbk2wvRVowvVyhBcXML28Vu2uTINUuwBwVVO3fvO4AUYxmnSv3XvOdPylqQ6Bv5y68iPzFqJaQMqpdZSvJYjihcBW4GCKF1hyEqSOQipjoEtybm8fvViVSeVnxH3I1AXMMZ7U/BOs8e3p5Mek1Klnj29PJj0mpUcXEnyX2iHyaeiKD+eWbjWc7YA9SckxNwYHaU5x+FGHJXaIPJp6IrOUcmx3EZjmQOh3g/iDwHloF1XmRy9TVhcQ6J5+j4gEsMqS2768DsjcYO8cRG4jnp3bSTfD5UdBfVUmypokxJNtNgOBZAdn9a+qmptEV0flYPPJ+3WKNV0dkNpYjC2bvL5Q0tpNv8Axw6CeqtL6UcoeOXoJ6qeG0O3Xjbfzyft1qbQzd+Nt/PJ+3Rkrf2Cc8L+v6GZ9K2UfHL/AG09VaH0tZSHyy/209VPbaE7s/K23Sk/brS+g28Py1t0pf26IlYBcsP6ZDIdL2UvHr/bT1VwZX0i393GY5rhtQ7GVAqBhxNqjEjkxwqSnQTe+OtelL+3Wy20DXRYdUuLdV4SvVHPRKqPvq+UimuldAaRRF2VVBZmOAA2kk7gBwkmrHaM80Tk6yCyD4aU68vzThgEx4dUfeTXnNDRlbZOIkAM03jXwxXj6mo2Lz7+WpgKvCOW7M112vZcCG549vTyY9JqVZzy7enkx6TViiGY122dcqIihY8AoA2NjsUfOrZ14zeDH5m9qlSrj4EM9eM3gx+ZvapdeM3gx+ZvarFKrLgR8TPXjN4Mfmb2qx14zeDH5m9qlSqHGZ68ZvBj8ze1S68JvBj8ze1SpVwguvCbwY/M3tUuvGbwY/M3tVilUOi68ZvBj8ze1S68ZvBj8ze1SpVCDTljLLzOrMFx1cNmPGeM8tKlSqE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sr-Latn-CS" sz="180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ransition advTm="40696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57200" y="0"/>
            <a:ext cx="8229600" cy="1447800"/>
          </a:xfrm>
        </p:spPr>
        <p:txBody>
          <a:bodyPr/>
          <a:lstStyle/>
          <a:p>
            <a:pPr eaLnBrk="1" hangingPunct="1"/>
            <a:r>
              <a:rPr lang="sr-Cyrl-CS" b="1" smtClean="0"/>
              <a:t>Стрес</a:t>
            </a:r>
            <a:r>
              <a:rPr lang="en-US" b="1" smtClean="0"/>
              <a:t> </a:t>
            </a:r>
            <a:r>
              <a:rPr lang="sr-Cyrl-CS" b="1" smtClean="0"/>
              <a:t>на</a:t>
            </a:r>
            <a:r>
              <a:rPr lang="en-US" b="1" smtClean="0"/>
              <a:t> </a:t>
            </a:r>
            <a:r>
              <a:rPr lang="sr-Cyrl-CS" b="1" smtClean="0"/>
              <a:t>раду</a:t>
            </a:r>
            <a:endParaRPr lang="en-US" b="1" smtClean="0"/>
          </a:p>
        </p:txBody>
      </p:sp>
      <p:sp>
        <p:nvSpPr>
          <p:cNvPr id="2703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295400"/>
            <a:ext cx="8229600" cy="5562600"/>
          </a:xfrm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/>
              <a:t>        </a:t>
            </a:r>
            <a:r>
              <a:rPr lang="sr-Cyrl-CS" sz="2000" smtClean="0"/>
              <a:t>представља</a:t>
            </a:r>
            <a:r>
              <a:rPr lang="en-US" sz="2000" smtClean="0"/>
              <a:t> </a:t>
            </a:r>
            <a:r>
              <a:rPr lang="sr-Cyrl-CS" sz="2000" smtClean="0"/>
              <a:t>диспропорцију</a:t>
            </a:r>
            <a:r>
              <a:rPr lang="en-US" sz="2000" smtClean="0"/>
              <a:t> </a:t>
            </a:r>
            <a:r>
              <a:rPr lang="sr-Cyrl-CS" sz="2000" smtClean="0"/>
              <a:t>између</a:t>
            </a:r>
            <a:r>
              <a:rPr lang="en-US" sz="2000" smtClean="0"/>
              <a:t>: 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/>
              <a:t>        </a:t>
            </a:r>
            <a:r>
              <a:rPr lang="en-US" sz="2800" smtClean="0"/>
              <a:t>1</a:t>
            </a:r>
            <a:r>
              <a:rPr lang="en-US" sz="1400" smtClean="0"/>
              <a:t>. </a:t>
            </a:r>
            <a:r>
              <a:rPr lang="sr-Cyrl-CS" sz="2400" b="1" smtClean="0"/>
              <a:t>захтева</a:t>
            </a:r>
            <a:r>
              <a:rPr lang="en-US" sz="2400" b="1" smtClean="0"/>
              <a:t> </a:t>
            </a:r>
            <a:r>
              <a:rPr lang="sr-Cyrl-CS" sz="2400" b="1" smtClean="0"/>
              <a:t>на</a:t>
            </a:r>
            <a:r>
              <a:rPr lang="en-US" sz="2400" b="1" smtClean="0"/>
              <a:t> </a:t>
            </a:r>
            <a:r>
              <a:rPr lang="sr-Cyrl-CS" sz="2400" b="1" smtClean="0"/>
              <a:t>раду</a:t>
            </a:r>
            <a:r>
              <a:rPr lang="en-US" sz="1400" smtClean="0"/>
              <a:t> </a:t>
            </a:r>
            <a:r>
              <a:rPr lang="en-US" sz="1800" smtClean="0"/>
              <a:t>(</a:t>
            </a:r>
            <a:r>
              <a:rPr lang="sr-Cyrl-CS" sz="1800" smtClean="0"/>
              <a:t>оптерећености</a:t>
            </a:r>
            <a:r>
              <a:rPr lang="en-US" sz="1800" smtClean="0"/>
              <a:t>)</a:t>
            </a:r>
            <a:r>
              <a:rPr lang="en-US" sz="1400" smtClean="0"/>
              <a:t> </a:t>
            </a:r>
            <a:r>
              <a:rPr lang="sr-Cyrl-CS" sz="1400" smtClean="0"/>
              <a:t>И</a:t>
            </a:r>
            <a:endParaRPr lang="en-US" sz="1400" smtClean="0"/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/>
              <a:t>        </a:t>
            </a:r>
            <a:r>
              <a:rPr lang="en-US" sz="2800" smtClean="0"/>
              <a:t>2.</a:t>
            </a:r>
            <a:r>
              <a:rPr lang="en-US" sz="1400" smtClean="0"/>
              <a:t> </a:t>
            </a:r>
            <a:r>
              <a:rPr lang="sr-Cyrl-CS" sz="2400" b="1" smtClean="0"/>
              <a:t>могућности</a:t>
            </a:r>
            <a:r>
              <a:rPr lang="en-US" sz="2400" b="1" smtClean="0"/>
              <a:t> </a:t>
            </a:r>
            <a:r>
              <a:rPr lang="sr-Cyrl-CS" sz="2400" b="1" smtClean="0"/>
              <a:t>утицаја</a:t>
            </a:r>
            <a:r>
              <a:rPr lang="en-US" sz="2400" b="1" smtClean="0"/>
              <a:t> </a:t>
            </a:r>
            <a:r>
              <a:rPr lang="sr-Cyrl-CS" sz="2400" b="1" smtClean="0"/>
              <a:t>на</a:t>
            </a:r>
            <a:r>
              <a:rPr lang="en-US" sz="2400" b="1" smtClean="0"/>
              <a:t> </a:t>
            </a:r>
            <a:r>
              <a:rPr lang="sr-Cyrl-CS" sz="2400" b="1" smtClean="0"/>
              <a:t>рад</a:t>
            </a:r>
            <a:r>
              <a:rPr lang="en-US" sz="1400" smtClean="0"/>
              <a:t> </a:t>
            </a:r>
            <a:r>
              <a:rPr lang="sr-Cyrl-CS" sz="1800" smtClean="0"/>
              <a:t>у</a:t>
            </a:r>
            <a:r>
              <a:rPr lang="en-US" sz="1800" smtClean="0"/>
              <a:t> </a:t>
            </a:r>
            <a:r>
              <a:rPr lang="sr-Cyrl-CS" sz="1800" smtClean="0"/>
              <a:t>смислу</a:t>
            </a:r>
            <a:r>
              <a:rPr lang="en-US" sz="1800" smtClean="0"/>
              <a:t> </a:t>
            </a:r>
            <a:r>
              <a:rPr lang="sr-Cyrl-CS" sz="1800" smtClean="0"/>
              <a:t>самосталног</a:t>
            </a:r>
            <a:r>
              <a:rPr lang="en-US" sz="1800" smtClean="0"/>
              <a:t> </a:t>
            </a:r>
            <a:r>
              <a:rPr lang="sr-Cyrl-CS" sz="1800" smtClean="0"/>
              <a:t>одлучивања</a:t>
            </a:r>
            <a:r>
              <a:rPr lang="en-US" sz="1800" smtClean="0"/>
              <a:t>, </a:t>
            </a:r>
            <a:r>
              <a:rPr lang="sr-Cyrl-CS" sz="1800" smtClean="0"/>
              <a:t>те</a:t>
            </a:r>
            <a:endParaRPr lang="en-US" sz="1800" smtClean="0"/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400" smtClean="0"/>
              <a:t>        </a:t>
            </a:r>
            <a:r>
              <a:rPr lang="en-US" sz="2800" smtClean="0"/>
              <a:t>3.</a:t>
            </a:r>
            <a:r>
              <a:rPr lang="en-US" sz="1400" smtClean="0"/>
              <a:t> </a:t>
            </a:r>
            <a:r>
              <a:rPr lang="sr-Cyrl-CS" sz="2400" b="1" smtClean="0"/>
              <a:t>социјалне</a:t>
            </a:r>
            <a:r>
              <a:rPr lang="en-US" sz="2400" b="1" smtClean="0"/>
              <a:t> </a:t>
            </a:r>
            <a:r>
              <a:rPr lang="sr-Cyrl-CS" sz="2400" b="1" smtClean="0"/>
              <a:t>подршке</a:t>
            </a:r>
            <a:r>
              <a:rPr lang="en-US" sz="1400" smtClean="0"/>
              <a:t> </a:t>
            </a:r>
            <a:r>
              <a:rPr lang="sr-Cyrl-CS" sz="1800" smtClean="0"/>
              <a:t>послодавца</a:t>
            </a:r>
            <a:r>
              <a:rPr lang="en-US" sz="1800" smtClean="0"/>
              <a:t> </a:t>
            </a:r>
            <a:r>
              <a:rPr lang="sr-Cyrl-CS" sz="1800" smtClean="0"/>
              <a:t>и</a:t>
            </a:r>
            <a:r>
              <a:rPr lang="en-US" sz="1800" smtClean="0"/>
              <a:t> </a:t>
            </a:r>
            <a:r>
              <a:rPr lang="sr-Cyrl-CS" sz="1800" smtClean="0"/>
              <a:t>колега</a:t>
            </a:r>
            <a:r>
              <a:rPr lang="en-US" sz="1800" smtClean="0"/>
              <a:t> </a:t>
            </a:r>
            <a:r>
              <a:rPr lang="sr-Cyrl-CS" sz="1800" smtClean="0"/>
              <a:t>са</a:t>
            </a:r>
            <a:r>
              <a:rPr lang="en-US" sz="1800" smtClean="0"/>
              <a:t> </a:t>
            </a:r>
            <a:r>
              <a:rPr lang="sr-Cyrl-CS" sz="1800" smtClean="0"/>
              <a:t>којима</a:t>
            </a:r>
            <a:r>
              <a:rPr lang="en-US" sz="1800" smtClean="0"/>
              <a:t> </a:t>
            </a:r>
            <a:r>
              <a:rPr lang="sr-Cyrl-CS" sz="1800" smtClean="0"/>
              <a:t>радимо</a:t>
            </a:r>
            <a:r>
              <a:rPr lang="en-US" sz="1800" smtClean="0"/>
              <a:t>.</a:t>
            </a:r>
          </a:p>
          <a:p>
            <a:pPr marL="533400" indent="-533400" eaLnBrk="1" hangingPunct="1">
              <a:lnSpc>
                <a:spcPct val="80000"/>
              </a:lnSpc>
            </a:pPr>
            <a:endParaRPr lang="en-US" sz="1800" smtClean="0"/>
          </a:p>
          <a:p>
            <a:pPr marL="533400" indent="-533400" eaLnBrk="1" hangingPunct="1">
              <a:lnSpc>
                <a:spcPct val="80000"/>
              </a:lnSpc>
            </a:pPr>
            <a:endParaRPr lang="en-US" sz="1800" smtClean="0"/>
          </a:p>
          <a:p>
            <a:pPr marL="533400" indent="-533400" eaLnBrk="1" hangingPunct="1">
              <a:lnSpc>
                <a:spcPct val="80000"/>
              </a:lnSpc>
            </a:pPr>
            <a:endParaRPr lang="en-US" sz="1400" smtClean="0"/>
          </a:p>
          <a:p>
            <a:pPr marL="533400" indent="-533400" eaLnBrk="1" hangingPunct="1">
              <a:lnSpc>
                <a:spcPct val="80000"/>
              </a:lnSpc>
            </a:pPr>
            <a:endParaRPr lang="en-US" sz="1400" smtClean="0"/>
          </a:p>
          <a:p>
            <a:pPr marL="533400" indent="-533400" eaLnBrk="1" hangingPunct="1">
              <a:lnSpc>
                <a:spcPct val="80000"/>
              </a:lnSpc>
            </a:pPr>
            <a:endParaRPr lang="en-US" sz="1400" smtClean="0"/>
          </a:p>
          <a:p>
            <a:pPr marL="533400" indent="-533400" eaLnBrk="1" hangingPunct="1">
              <a:lnSpc>
                <a:spcPct val="80000"/>
              </a:lnSpc>
            </a:pPr>
            <a:endParaRPr lang="en-US" sz="1400" smtClean="0"/>
          </a:p>
          <a:p>
            <a:pPr marL="533400" indent="-533400" eaLnBrk="1" hangingPunct="1">
              <a:lnSpc>
                <a:spcPct val="80000"/>
              </a:lnSpc>
            </a:pPr>
            <a:endParaRPr lang="en-US" sz="1400" smtClean="0"/>
          </a:p>
          <a:p>
            <a:pPr marL="533400" indent="-533400" eaLnBrk="1" hangingPunct="1">
              <a:lnSpc>
                <a:spcPct val="80000"/>
              </a:lnSpc>
            </a:pPr>
            <a:endParaRPr lang="en-US" sz="2000" smtClean="0"/>
          </a:p>
          <a:p>
            <a:pPr marL="533400" indent="-533400" eaLnBrk="1" hangingPunct="1">
              <a:lnSpc>
                <a:spcPct val="80000"/>
              </a:lnSpc>
            </a:pPr>
            <a:r>
              <a:rPr lang="sr-Cyrl-CS" sz="2000" smtClean="0"/>
              <a:t>Социјална</a:t>
            </a:r>
            <a:r>
              <a:rPr lang="en-US" sz="2000" smtClean="0"/>
              <a:t> </a:t>
            </a:r>
            <a:r>
              <a:rPr lang="sr-Cyrl-CS" sz="2000" smtClean="0"/>
              <a:t>подршка</a:t>
            </a:r>
            <a:r>
              <a:rPr lang="en-US" sz="2000" smtClean="0"/>
              <a:t> </a:t>
            </a:r>
            <a:r>
              <a:rPr lang="sr-Latn-CS" sz="2000" smtClean="0"/>
              <a:t>-</a:t>
            </a:r>
            <a:r>
              <a:rPr lang="en-US" sz="2000" smtClean="0"/>
              <a:t> </a:t>
            </a:r>
            <a:r>
              <a:rPr lang="sr-Cyrl-CS" sz="2000" smtClean="0"/>
              <a:t>значајан</a:t>
            </a:r>
            <a:r>
              <a:rPr lang="en-US" sz="2000" smtClean="0"/>
              <a:t> </a:t>
            </a:r>
            <a:r>
              <a:rPr lang="sr-Cyrl-CS" sz="2000" smtClean="0"/>
              <a:t>фактор</a:t>
            </a:r>
            <a:r>
              <a:rPr lang="en-US" sz="2000" smtClean="0"/>
              <a:t> </a:t>
            </a:r>
            <a:r>
              <a:rPr lang="sr-Cyrl-CS" sz="2000" smtClean="0"/>
              <a:t>који</a:t>
            </a:r>
            <a:r>
              <a:rPr lang="en-US" sz="2000" smtClean="0"/>
              <a:t> </a:t>
            </a:r>
            <a:r>
              <a:rPr lang="sr-Cyrl-CS" sz="2000" smtClean="0"/>
              <a:t>ублажава</a:t>
            </a:r>
            <a:r>
              <a:rPr lang="en-US" sz="2000" smtClean="0"/>
              <a:t> </a:t>
            </a:r>
            <a:r>
              <a:rPr lang="sr-Cyrl-CS" sz="2000" smtClean="0"/>
              <a:t>стрес</a:t>
            </a:r>
            <a:r>
              <a:rPr lang="en-US" sz="2000" smtClean="0"/>
              <a:t> </a:t>
            </a:r>
            <a:r>
              <a:rPr lang="sr-Cyrl-CS" sz="2000" smtClean="0"/>
              <a:t>и</a:t>
            </a:r>
            <a:r>
              <a:rPr lang="en-US" sz="2000" smtClean="0"/>
              <a:t> </a:t>
            </a:r>
            <a:r>
              <a:rPr lang="sr-Cyrl-CS" sz="2000" smtClean="0"/>
              <a:t>повећава</a:t>
            </a:r>
            <a:r>
              <a:rPr lang="en-US" sz="2000" smtClean="0"/>
              <a:t> </a:t>
            </a:r>
            <a:r>
              <a:rPr lang="sr-Cyrl-CS" sz="2000" smtClean="0"/>
              <a:t>продуктивност</a:t>
            </a:r>
            <a:r>
              <a:rPr lang="en-US" sz="2000" smtClean="0"/>
              <a:t> </a:t>
            </a:r>
            <a:r>
              <a:rPr lang="sr-Cyrl-CS" sz="2000" smtClean="0"/>
              <a:t>радника</a:t>
            </a:r>
            <a:r>
              <a:rPr lang="en-US" sz="2000" smtClean="0"/>
              <a:t> </a:t>
            </a:r>
            <a:r>
              <a:rPr lang="sr-Cyrl-CS" sz="2000" smtClean="0"/>
              <a:t>чак</a:t>
            </a:r>
            <a:r>
              <a:rPr lang="en-US" sz="2000" smtClean="0"/>
              <a:t> </a:t>
            </a:r>
            <a:r>
              <a:rPr lang="sr-Cyrl-CS" sz="2000" smtClean="0"/>
              <a:t>и</a:t>
            </a:r>
            <a:r>
              <a:rPr lang="en-US" sz="2000" smtClean="0"/>
              <a:t> </a:t>
            </a:r>
            <a:r>
              <a:rPr lang="sr-Cyrl-CS" sz="2000" smtClean="0"/>
              <a:t>без</a:t>
            </a:r>
            <a:r>
              <a:rPr lang="en-US" sz="2000" smtClean="0"/>
              <a:t> </a:t>
            </a:r>
            <a:r>
              <a:rPr lang="sr-Cyrl-CS" sz="2000" smtClean="0"/>
              <a:t>повећања</a:t>
            </a:r>
            <a:r>
              <a:rPr lang="en-US" sz="2000" smtClean="0"/>
              <a:t> </a:t>
            </a:r>
            <a:r>
              <a:rPr lang="sr-Cyrl-CS" sz="2000" smtClean="0"/>
              <a:t>зараде</a:t>
            </a:r>
            <a:r>
              <a:rPr lang="en-US" sz="2000" smtClean="0"/>
              <a:t>. </a:t>
            </a:r>
          </a:p>
          <a:p>
            <a:pPr marL="533400" indent="-533400" eaLnBrk="1" hangingPunct="1">
              <a:lnSpc>
                <a:spcPct val="80000"/>
              </a:lnSpc>
            </a:pPr>
            <a:r>
              <a:rPr lang="sr-Cyrl-CS" sz="2000" smtClean="0"/>
              <a:t>Стрес</a:t>
            </a:r>
            <a:r>
              <a:rPr lang="en-US" sz="2000" smtClean="0"/>
              <a:t> </a:t>
            </a:r>
            <a:r>
              <a:rPr lang="sr-Cyrl-CS" sz="2000" smtClean="0"/>
              <a:t>на</a:t>
            </a:r>
            <a:r>
              <a:rPr lang="en-US" sz="2000" smtClean="0"/>
              <a:t> </a:t>
            </a:r>
            <a:r>
              <a:rPr lang="sr-Cyrl-CS" sz="2000" smtClean="0"/>
              <a:t>раду</a:t>
            </a:r>
            <a:r>
              <a:rPr lang="en-US" sz="2000" smtClean="0"/>
              <a:t> </a:t>
            </a:r>
            <a:r>
              <a:rPr lang="sr-Cyrl-CS" sz="2000" smtClean="0"/>
              <a:t>је</a:t>
            </a:r>
            <a:r>
              <a:rPr lang="en-US" sz="2000" smtClean="0"/>
              <a:t> </a:t>
            </a:r>
            <a:r>
              <a:rPr lang="sr-Cyrl-CS" sz="2000" smtClean="0"/>
              <a:t>диспропорција</a:t>
            </a:r>
            <a:r>
              <a:rPr lang="en-US" sz="2000" smtClean="0"/>
              <a:t> </a:t>
            </a:r>
            <a:r>
              <a:rPr lang="sr-Cyrl-CS" sz="2000" smtClean="0"/>
              <a:t>између</a:t>
            </a:r>
            <a:r>
              <a:rPr lang="en-US" sz="2000" smtClean="0"/>
              <a:t> </a:t>
            </a:r>
            <a:r>
              <a:rPr lang="sr-Cyrl-CS" sz="2000" smtClean="0"/>
              <a:t>залагања</a:t>
            </a:r>
            <a:r>
              <a:rPr lang="en-US" sz="2000" smtClean="0"/>
              <a:t> </a:t>
            </a:r>
            <a:r>
              <a:rPr lang="sr-Cyrl-CS" sz="2000" smtClean="0"/>
              <a:t>и</a:t>
            </a:r>
            <a:r>
              <a:rPr lang="en-US" sz="2000" smtClean="0"/>
              <a:t> </a:t>
            </a:r>
            <a:r>
              <a:rPr lang="sr-Cyrl-CS" sz="2000" smtClean="0"/>
              <a:t>награде</a:t>
            </a:r>
            <a:r>
              <a:rPr lang="en-US" sz="2000" smtClean="0"/>
              <a:t> </a:t>
            </a:r>
            <a:r>
              <a:rPr lang="sr-Cyrl-CS" sz="2000" smtClean="0"/>
              <a:t>коју</a:t>
            </a:r>
            <a:r>
              <a:rPr lang="en-US" sz="2000" smtClean="0"/>
              <a:t> </a:t>
            </a:r>
            <a:r>
              <a:rPr lang="sr-Cyrl-CS" sz="2000" smtClean="0"/>
              <a:t>добијамо</a:t>
            </a:r>
            <a:r>
              <a:rPr lang="en-US" sz="2000" smtClean="0"/>
              <a:t> </a:t>
            </a:r>
            <a:r>
              <a:rPr lang="sr-Cyrl-CS" sz="2000" smtClean="0"/>
              <a:t>за</a:t>
            </a:r>
            <a:r>
              <a:rPr lang="en-US" sz="2000" smtClean="0"/>
              <a:t> </a:t>
            </a:r>
            <a:r>
              <a:rPr lang="sr-Cyrl-CS" sz="2000" smtClean="0"/>
              <a:t>то</a:t>
            </a:r>
            <a:r>
              <a:rPr lang="en-US" sz="2000" smtClean="0"/>
              <a:t> (</a:t>
            </a:r>
            <a:r>
              <a:rPr lang="sr-Cyrl-CS" sz="2000" smtClean="0"/>
              <a:t>плата</a:t>
            </a:r>
            <a:r>
              <a:rPr lang="en-US" sz="2000" smtClean="0"/>
              <a:t>, </a:t>
            </a:r>
            <a:r>
              <a:rPr lang="sr-Cyrl-CS" sz="2000" smtClean="0"/>
              <a:t>сигурност</a:t>
            </a:r>
            <a:r>
              <a:rPr lang="en-US" sz="2000" smtClean="0"/>
              <a:t> </a:t>
            </a:r>
            <a:r>
              <a:rPr lang="sr-Cyrl-CS" sz="2000" smtClean="0"/>
              <a:t>запослења</a:t>
            </a:r>
            <a:r>
              <a:rPr lang="en-US" sz="2000" smtClean="0"/>
              <a:t>, </a:t>
            </a:r>
            <a:r>
              <a:rPr lang="sr-Latn-CS" sz="2000" smtClean="0"/>
              <a:t>статус</a:t>
            </a:r>
            <a:r>
              <a:rPr lang="en-US" sz="2000" smtClean="0"/>
              <a:t>). </a:t>
            </a:r>
            <a:endParaRPr lang="en-US" sz="2400" b="1" smtClean="0">
              <a:solidFill>
                <a:srgbClr val="FF0000"/>
              </a:solidFill>
            </a:endParaRPr>
          </a:p>
        </p:txBody>
      </p:sp>
      <p:pic>
        <p:nvPicPr>
          <p:cNvPr id="82948" name="Picture 4" descr="Headache-39619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2971800"/>
            <a:ext cx="2362200" cy="17526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82950" name="Picture 6" descr="bxp2118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3048000"/>
            <a:ext cx="3124200" cy="16764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3448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2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2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229600" cy="1384300"/>
          </a:xfrm>
        </p:spPr>
        <p:txBody>
          <a:bodyPr/>
          <a:lstStyle/>
          <a:p>
            <a:pPr eaLnBrk="1" hangingPunct="1"/>
            <a:r>
              <a:rPr lang="sr-Latn-CS" sz="4000" smtClean="0"/>
              <a:t>Болести зависности</a:t>
            </a:r>
            <a:br>
              <a:rPr lang="sr-Latn-CS" sz="4000" smtClean="0"/>
            </a:br>
            <a:r>
              <a:rPr lang="sr-Latn-CS" sz="4000" smtClean="0"/>
              <a:t>Алкохолизам</a:t>
            </a:r>
            <a:endParaRPr lang="en-US" sz="4000" smtClean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722438"/>
            <a:ext cx="8991600" cy="4525962"/>
          </a:xfrm>
        </p:spPr>
        <p:txBody>
          <a:bodyPr/>
          <a:lstStyle/>
          <a:p>
            <a:r>
              <a:rPr lang="sr-Latn-CS" sz="2400" smtClean="0"/>
              <a:t>поремећај при коме поновљена конзумација алкохолних пића има неповољни фекат на психосоматско здравље, на радну способност и адаптацију, нарушава социјални статус и деградира породицу.</a:t>
            </a:r>
            <a:endParaRPr lang="sr-Cyrl-CS" sz="2400" smtClean="0"/>
          </a:p>
          <a:p>
            <a:pPr>
              <a:buFont typeface="Arial" charset="0"/>
              <a:buNone/>
            </a:pPr>
            <a:r>
              <a:rPr lang="sr-Latn-CS" sz="2400" smtClean="0"/>
              <a:t>Узроци:</a:t>
            </a:r>
          </a:p>
          <a:p>
            <a:pPr>
              <a:buFont typeface="Arial" charset="0"/>
              <a:buNone/>
            </a:pPr>
            <a:r>
              <a:rPr lang="sr-Latn-CS" sz="2400" smtClean="0"/>
              <a:t>1. човек- генетска предиспозиција, неспособност подношења фрустрација, инфериорност, бег од реалности, имитација идола</a:t>
            </a:r>
          </a:p>
          <a:p>
            <a:pPr>
              <a:buFont typeface="Arial" charset="0"/>
              <a:buNone/>
            </a:pPr>
            <a:r>
              <a:rPr lang="sr-Latn-CS" sz="2400" smtClean="0"/>
              <a:t>2. средина-моделирајућа улога, економски и социјални проблеми, породични, прихватање од стране групе алкохоличара</a:t>
            </a:r>
          </a:p>
          <a:p>
            <a:pPr>
              <a:buFont typeface="Arial" charset="0"/>
              <a:buNone/>
            </a:pPr>
            <a:r>
              <a:rPr lang="sr-Latn-CS" sz="2400" smtClean="0"/>
              <a:t>3. алкохол-у мањим дозама смањује напетост, помаже да се савладају инхибиције и остваре контакти са другима, делује еуфорично</a:t>
            </a:r>
            <a:endParaRPr lang="sr-Cyrl-CS" sz="2400" smtClean="0"/>
          </a:p>
        </p:txBody>
      </p:sp>
    </p:spTree>
  </p:cSld>
  <p:clrMapOvr>
    <a:masterClrMapping/>
  </p:clrMapOvr>
  <p:transition advTm="61766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1. Акутно опијено стање</a:t>
            </a:r>
            <a:endParaRPr lang="en-US" smtClean="0"/>
          </a:p>
        </p:txBody>
      </p:sp>
      <p:sp>
        <p:nvSpPr>
          <p:cNvPr id="3082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mtClean="0"/>
              <a:t>    краткотрајни душевни поремећај</a:t>
            </a:r>
          </a:p>
          <a:p>
            <a:r>
              <a:rPr lang="sr-Latn-CS" smtClean="0"/>
              <a:t>    у зависности од количине алкохола у крви:</a:t>
            </a:r>
          </a:p>
          <a:p>
            <a:r>
              <a:rPr lang="sr-Latn-CS" smtClean="0"/>
              <a:t>1. фаза лаког пијанства 0.5-1.5</a:t>
            </a:r>
            <a:r>
              <a:rPr lang="en-US" smtClean="0"/>
              <a:t>‰ </a:t>
            </a:r>
            <a:endParaRPr lang="sr-Latn-CS" smtClean="0"/>
          </a:p>
          <a:p>
            <a:r>
              <a:rPr lang="sr-Latn-CS" smtClean="0"/>
              <a:t>2. фаза правог пијанства 1.5-2.5</a:t>
            </a:r>
            <a:r>
              <a:rPr lang="en-US" smtClean="0"/>
              <a:t>‰ </a:t>
            </a:r>
            <a:endParaRPr lang="sr-Latn-CS" smtClean="0"/>
          </a:p>
          <a:p>
            <a:r>
              <a:rPr lang="sr-Latn-CS" smtClean="0"/>
              <a:t>3. фаза наркотичког деловања 2.5-3.5</a:t>
            </a:r>
            <a:r>
              <a:rPr lang="en-US" smtClean="0"/>
              <a:t>‰</a:t>
            </a:r>
            <a:endParaRPr lang="sr-Latn-CS" smtClean="0"/>
          </a:p>
          <a:p>
            <a:r>
              <a:rPr lang="sr-Latn-CS" smtClean="0"/>
              <a:t>4. коматозна фаза </a:t>
            </a:r>
            <a:r>
              <a:rPr lang="en-US" smtClean="0"/>
              <a:t> </a:t>
            </a:r>
          </a:p>
        </p:txBody>
      </p:sp>
    </p:spTree>
  </p:cSld>
  <p:clrMapOvr>
    <a:masterClrMapping/>
  </p:clrMapOvr>
  <p:transition advTm="31157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800" smtClean="0"/>
              <a:t>1. Претоксикоманска фаза-периодична конзумација алкохола, повишена толеранција на алкохол, алкохолна амнезија, губитак контроле, пад толеранције и немогућност апстиненције</a:t>
            </a:r>
          </a:p>
          <a:p>
            <a:pPr>
              <a:lnSpc>
                <a:spcPct val="90000"/>
              </a:lnSpc>
            </a:pPr>
            <a:r>
              <a:rPr lang="sr-Latn-CS" sz="2800" smtClean="0"/>
              <a:t>2. Токсикоманска фаза-соматске и психичке последице, капиларни цртеж на лицу, цироза јетре, панкреатитис, кардиомиопатије, импотенција, неуропатије, често акутно напито стање, делиријум тременс, патолошка љубомора, алкохолна суманутост, корсаковљева психоза, епилепсија, деменција</a:t>
            </a:r>
            <a:endParaRPr lang="en-US" sz="2800" smtClean="0"/>
          </a:p>
        </p:txBody>
      </p:sp>
      <p:sp>
        <p:nvSpPr>
          <p:cNvPr id="309253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4000" smtClean="0"/>
              <a:t>2. Алкохолизам</a:t>
            </a:r>
            <a:br>
              <a:rPr lang="sr-Latn-CS" sz="4000" smtClean="0"/>
            </a:br>
            <a:endParaRPr lang="en-US" sz="4000" smtClean="0"/>
          </a:p>
        </p:txBody>
      </p:sp>
    </p:spTree>
  </p:cSld>
  <p:clrMapOvr>
    <a:masterClrMapping/>
  </p:clrMapOvr>
  <p:transition advTm="4724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8229600" cy="1384300"/>
          </a:xfrm>
        </p:spPr>
        <p:txBody>
          <a:bodyPr/>
          <a:lstStyle/>
          <a:p>
            <a:pPr eaLnBrk="1" hangingPunct="1"/>
            <a:r>
              <a:rPr lang="sr-Latn-CS" sz="4000" smtClean="0"/>
              <a:t>ПРИМАРНА </a:t>
            </a:r>
            <a:r>
              <a:rPr lang="sr-Cyrl-CS" sz="4000" smtClean="0"/>
              <a:t>ПРЕВЕНЦИЈА</a:t>
            </a:r>
            <a:r>
              <a:rPr lang="sr-Latn-CS" sz="4000" smtClean="0"/>
              <a:t> </a:t>
            </a:r>
            <a:r>
              <a:rPr lang="sr-Cyrl-CS" sz="4000" smtClean="0"/>
              <a:t>АЛКОХОЛИЗМА</a:t>
            </a:r>
            <a:endParaRPr lang="en-US" sz="4000" smtClean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ЗДРАВИ</a:t>
            </a:r>
            <a:r>
              <a:rPr lang="sr-Latn-CS" smtClean="0"/>
              <a:t> </a:t>
            </a:r>
            <a:r>
              <a:rPr lang="sr-Cyrl-CS" smtClean="0"/>
              <a:t>СТИЛОВА</a:t>
            </a:r>
            <a:r>
              <a:rPr lang="sr-Latn-CS" smtClean="0"/>
              <a:t> </a:t>
            </a:r>
            <a:r>
              <a:rPr lang="sr-Cyrl-CS" smtClean="0"/>
              <a:t>ЖИВЉЕЊА</a:t>
            </a:r>
            <a:endParaRPr lang="sr-Latn-CS" smtClean="0"/>
          </a:p>
          <a:p>
            <a:pPr eaLnBrk="1" hangingPunct="1"/>
            <a:r>
              <a:rPr lang="sr-Cyrl-CS" smtClean="0"/>
              <a:t>ЗДРАВСТВЕНО</a:t>
            </a:r>
            <a:r>
              <a:rPr lang="sr-Latn-CS" smtClean="0"/>
              <a:t> </a:t>
            </a:r>
            <a:r>
              <a:rPr lang="sr-Cyrl-CS" smtClean="0"/>
              <a:t>ВАСПИТНИ</a:t>
            </a:r>
            <a:r>
              <a:rPr lang="sr-Latn-CS" smtClean="0"/>
              <a:t> </a:t>
            </a:r>
            <a:r>
              <a:rPr lang="sr-Cyrl-CS" smtClean="0"/>
              <a:t>РАД</a:t>
            </a:r>
            <a:endParaRPr lang="sr-Latn-CS" smtClean="0"/>
          </a:p>
        </p:txBody>
      </p:sp>
      <p:pic>
        <p:nvPicPr>
          <p:cNvPr id="47108" name="Picture 4" descr="-210-Alkoholiza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3886200"/>
            <a:ext cx="42291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769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838200"/>
            <a:ext cx="8229600" cy="5562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sr-Cyrl-CS" smtClean="0"/>
              <a:t>СЕКУНДАРНА</a:t>
            </a:r>
            <a:r>
              <a:rPr lang="sr-Latn-CS" smtClean="0"/>
              <a:t> </a:t>
            </a:r>
            <a:r>
              <a:rPr lang="sr-Cyrl-CS" smtClean="0"/>
              <a:t>ПРЕВЕНЦИЈА </a:t>
            </a:r>
            <a:endParaRPr lang="sr-Latn-CS" smtClean="0"/>
          </a:p>
          <a:p>
            <a:pPr eaLnBrk="1" hangingPunct="1"/>
            <a:r>
              <a:rPr lang="sr-Cyrl-CS" smtClean="0"/>
              <a:t>ОТКРИВАЊЕ</a:t>
            </a:r>
            <a:r>
              <a:rPr lang="sr-Latn-CS" smtClean="0"/>
              <a:t> </a:t>
            </a:r>
            <a:r>
              <a:rPr lang="sr-Cyrl-CS" smtClean="0"/>
              <a:t>АЛКОХОЛИЗМА</a:t>
            </a:r>
            <a:endParaRPr lang="sr-Latn-CS" smtClean="0"/>
          </a:p>
          <a:p>
            <a:pPr eaLnBrk="1" hangingPunct="1"/>
            <a:r>
              <a:rPr lang="sr-Cyrl-CS" smtClean="0"/>
              <a:t>ЛЕЧЕЊЕ</a:t>
            </a:r>
            <a:r>
              <a:rPr lang="sr-Latn-CS" smtClean="0"/>
              <a:t>:</a:t>
            </a:r>
          </a:p>
          <a:p>
            <a:pPr eaLnBrk="1" hangingPunct="1">
              <a:buFontTx/>
              <a:buNone/>
            </a:pPr>
            <a:r>
              <a:rPr lang="sr-Latn-CS" smtClean="0"/>
              <a:t>     -</a:t>
            </a:r>
            <a:r>
              <a:rPr lang="sr-Cyrl-CS" smtClean="0"/>
              <a:t>Медикаментозна</a:t>
            </a:r>
            <a:r>
              <a:rPr lang="sr-Latn-CS" smtClean="0"/>
              <a:t> </a:t>
            </a:r>
            <a:r>
              <a:rPr lang="sr-Cyrl-CS" smtClean="0"/>
              <a:t>терапија</a:t>
            </a:r>
            <a:endParaRPr lang="sr-Latn-CS" smtClean="0"/>
          </a:p>
          <a:p>
            <a:pPr eaLnBrk="1" hangingPunct="1">
              <a:buFontTx/>
              <a:buNone/>
            </a:pPr>
            <a:r>
              <a:rPr lang="sr-Latn-CS" smtClean="0"/>
              <a:t>     -</a:t>
            </a:r>
            <a:r>
              <a:rPr lang="sr-Cyrl-CS" smtClean="0"/>
              <a:t>Психо</a:t>
            </a:r>
            <a:r>
              <a:rPr lang="sr-Latn-CS" smtClean="0"/>
              <a:t> </a:t>
            </a:r>
            <a:r>
              <a:rPr lang="sr-Cyrl-CS" smtClean="0"/>
              <a:t>терапија</a:t>
            </a:r>
            <a:endParaRPr lang="sr-Latn-CS" smtClean="0"/>
          </a:p>
          <a:p>
            <a:pPr eaLnBrk="1" hangingPunct="1">
              <a:buFontTx/>
              <a:buNone/>
            </a:pPr>
            <a:r>
              <a:rPr lang="sr-Latn-CS" smtClean="0"/>
              <a:t>     -</a:t>
            </a:r>
            <a:r>
              <a:rPr lang="sr-Cyrl-CS" smtClean="0"/>
              <a:t>Социо</a:t>
            </a:r>
            <a:r>
              <a:rPr lang="sr-Latn-CS" smtClean="0"/>
              <a:t> </a:t>
            </a:r>
            <a:r>
              <a:rPr lang="sr-Cyrl-CS" smtClean="0"/>
              <a:t>терапија</a:t>
            </a:r>
            <a:endParaRPr lang="sr-Latn-CS" smtClean="0"/>
          </a:p>
          <a:p>
            <a:pPr eaLnBrk="1" hangingPunct="1">
              <a:buFontTx/>
              <a:buNone/>
            </a:pPr>
            <a:r>
              <a:rPr lang="sr-Latn-CS" smtClean="0"/>
              <a:t>     -</a:t>
            </a:r>
            <a:r>
              <a:rPr lang="sr-Cyrl-CS" smtClean="0"/>
              <a:t>Радна</a:t>
            </a:r>
            <a:r>
              <a:rPr lang="sr-Latn-CS" smtClean="0"/>
              <a:t> </a:t>
            </a:r>
            <a:r>
              <a:rPr lang="sr-Cyrl-CS" smtClean="0"/>
              <a:t>терапија</a:t>
            </a:r>
            <a:endParaRPr lang="sr-Latn-CS" smtClean="0"/>
          </a:p>
          <a:p>
            <a:pPr eaLnBrk="1" hangingPunct="1">
              <a:buFontTx/>
              <a:buNone/>
            </a:pPr>
            <a:r>
              <a:rPr lang="sr-Latn-CS" smtClean="0"/>
              <a:t>ТЕРЦИЈАРНА ПРЕВЕНЦИЈА</a:t>
            </a:r>
            <a:endParaRPr lang="en-US" smtClean="0"/>
          </a:p>
          <a:p>
            <a:pPr eaLnBrk="1" hangingPunct="1"/>
            <a:r>
              <a:rPr lang="sr-Cyrl-CS" smtClean="0"/>
              <a:t>РЕСОЦИЈАЛИЗАЦИЈА</a:t>
            </a:r>
            <a:endParaRPr lang="en-US" smtClean="0"/>
          </a:p>
          <a:p>
            <a:pPr eaLnBrk="1" hangingPunct="1">
              <a:buFontTx/>
              <a:buNone/>
            </a:pPr>
            <a:endParaRPr lang="sr-Latn-CS" smtClean="0"/>
          </a:p>
        </p:txBody>
      </p:sp>
    </p:spTree>
  </p:cSld>
  <p:clrMapOvr>
    <a:masterClrMapping/>
  </p:clrMapOvr>
  <p:transition advTm="16671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200" smtClean="0"/>
              <a:t>            </a:t>
            </a:r>
            <a:r>
              <a:rPr lang="sr-Cyrl-CS" sz="3200" u="sng" smtClean="0"/>
              <a:t>НАРКОМАНИЈА</a:t>
            </a:r>
            <a:endParaRPr lang="en-US" sz="3200" u="sng" smtClean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sr-Cyrl-CS" sz="2400" smtClean="0"/>
              <a:t>ЗАВИСНОСТ</a:t>
            </a:r>
            <a:r>
              <a:rPr lang="sr-Latn-CS" sz="2400" smtClean="0"/>
              <a:t> </a:t>
            </a:r>
            <a:r>
              <a:rPr lang="sr-Cyrl-CS" sz="2400" smtClean="0"/>
              <a:t>ОД</a:t>
            </a:r>
            <a:r>
              <a:rPr lang="sr-Latn-CS" sz="2400" smtClean="0"/>
              <a:t> </a:t>
            </a:r>
            <a:r>
              <a:rPr lang="sr-Cyrl-CS" sz="2400" smtClean="0"/>
              <a:t>ДРОГА</a:t>
            </a:r>
            <a:r>
              <a:rPr lang="sr-Latn-CS" sz="2400" smtClean="0"/>
              <a:t> : </a:t>
            </a:r>
          </a:p>
          <a:p>
            <a:pPr eaLnBrk="1" hangingPunct="1"/>
            <a:r>
              <a:rPr lang="sr-Latn-CS" sz="2400" smtClean="0"/>
              <a:t>Психоактивне супстанце мењају стање свести, мишљење, опажање, расположење, смањују бол, анксиозност и депресију. Већина проузрокује еуфорију што представља основни мотив за злоупотребу.</a:t>
            </a:r>
          </a:p>
          <a:p>
            <a:r>
              <a:rPr lang="sr-Latn-CS" sz="2400" smtClean="0"/>
              <a:t>Психичка зависност-хабитуација развија се код свих облика</a:t>
            </a:r>
          </a:p>
          <a:p>
            <a:r>
              <a:rPr lang="sr-Latn-CS" sz="2400" smtClean="0"/>
              <a:t>Физичка зависност-адикција је адаптација на дрогу (она постаје део метаболизма)</a:t>
            </a:r>
            <a:endParaRPr lang="en-US" sz="2400" smtClean="0"/>
          </a:p>
          <a:p>
            <a:pPr eaLnBrk="1" hangingPunct="1"/>
            <a:endParaRPr lang="en-US" sz="2400" smtClean="0"/>
          </a:p>
        </p:txBody>
      </p:sp>
      <p:pic>
        <p:nvPicPr>
          <p:cNvPr id="49156" name="Picture 4" descr="x210210122295966159_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228600"/>
            <a:ext cx="152717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1655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2000"/>
            <a:ext cx="7772400" cy="2362200"/>
          </a:xfrm>
        </p:spPr>
        <p:txBody>
          <a:bodyPr/>
          <a:lstStyle/>
          <a:p>
            <a:pPr eaLnBrk="1" hangingPunct="1"/>
            <a:r>
              <a:rPr lang="en-US" sz="2000" smtClean="0">
                <a:latin typeface="Arial" charset="0"/>
              </a:rPr>
              <a:t/>
            </a:r>
            <a:br>
              <a:rPr lang="en-US" sz="2000" smtClean="0">
                <a:latin typeface="Arial" charset="0"/>
              </a:rPr>
            </a:br>
            <a:r>
              <a:rPr lang="en-US" sz="2000" smtClean="0">
                <a:latin typeface="Arial" charset="0"/>
              </a:rPr>
              <a:t/>
            </a:r>
            <a:br>
              <a:rPr lang="en-US" sz="2000" smtClean="0">
                <a:latin typeface="Arial" charset="0"/>
              </a:rPr>
            </a:br>
            <a:r>
              <a:rPr lang="en-US" sz="2000" smtClean="0">
                <a:latin typeface="Arial" charset="0"/>
              </a:rPr>
              <a:t/>
            </a:r>
            <a:br>
              <a:rPr lang="en-US" sz="2000" smtClean="0">
                <a:latin typeface="Arial" charset="0"/>
              </a:rPr>
            </a:br>
            <a:r>
              <a:rPr lang="en-US" sz="4000" b="1" smtClean="0">
                <a:latin typeface="Arial" charset="0"/>
              </a:rPr>
              <a:t>МЕНТАЛНА ХИГИЈЕНА </a:t>
            </a:r>
            <a:endParaRPr lang="en-US" sz="2000" b="1" smtClean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200" dirty="0" smtClean="0"/>
              <a:t>  </a:t>
            </a:r>
            <a:r>
              <a:rPr lang="sr-Cyrl-CS" sz="3200" dirty="0" smtClean="0"/>
              <a:t>ФАКТОРИ</a:t>
            </a:r>
            <a:r>
              <a:rPr lang="sr-Latn-CS" sz="3200" dirty="0" smtClean="0"/>
              <a:t> </a:t>
            </a:r>
            <a:r>
              <a:rPr lang="sr-Cyrl-CS" sz="3200" dirty="0" smtClean="0"/>
              <a:t>НАСТАНКА</a:t>
            </a:r>
            <a:r>
              <a:rPr lang="sr-Latn-CS" sz="3200" dirty="0" smtClean="0"/>
              <a:t> </a:t>
            </a:r>
            <a:r>
              <a:rPr lang="sr-Cyrl-CS" sz="3200" dirty="0" smtClean="0"/>
              <a:t>ЗАВИСНОСТИ</a:t>
            </a:r>
            <a:endParaRPr lang="en-US" sz="3200" dirty="0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  <a:p>
            <a:pPr eaLnBrk="1" hangingPunct="1">
              <a:buFont typeface="Arial" charset="0"/>
              <a:buNone/>
            </a:pPr>
            <a:r>
              <a:rPr lang="sr-Latn-CS" sz="2800" smtClean="0"/>
              <a:t>1.</a:t>
            </a:r>
            <a:r>
              <a:rPr lang="sr-Cyrl-CS" sz="2800" smtClean="0"/>
              <a:t>ЛИЧНОСТ</a:t>
            </a:r>
            <a:r>
              <a:rPr lang="sr-Latn-CS" sz="2800" smtClean="0"/>
              <a:t> </a:t>
            </a:r>
            <a:r>
              <a:rPr lang="sr-Cyrl-CS" sz="2800" smtClean="0"/>
              <a:t>ЗАВИСНИКА</a:t>
            </a:r>
            <a:r>
              <a:rPr lang="sr-Latn-CS" sz="2800" smtClean="0"/>
              <a:t>-адолесценција период подложности утицајима, породични проблеми, </a:t>
            </a:r>
            <a:r>
              <a:rPr lang="sr-Cyrl-CS" sz="2800" smtClean="0"/>
              <a:t>депресија и суицидално понашање</a:t>
            </a:r>
            <a:r>
              <a:rPr lang="sr-Latn-CS" sz="2800" smtClean="0"/>
              <a:t>, </a:t>
            </a:r>
            <a:r>
              <a:rPr lang="sr-Cyrl-CS" sz="2800" smtClean="0"/>
              <a:t>поремећаји личности</a:t>
            </a:r>
            <a:endParaRPr lang="sr-Latn-CS" sz="2800" smtClean="0"/>
          </a:p>
          <a:p>
            <a:pPr eaLnBrk="1" hangingPunct="1">
              <a:buFont typeface="Arial" charset="0"/>
              <a:buNone/>
            </a:pPr>
            <a:r>
              <a:rPr lang="sr-Latn-CS" sz="2800" smtClean="0"/>
              <a:t>2.</a:t>
            </a:r>
            <a:r>
              <a:rPr lang="sr-Cyrl-CS" sz="2800" smtClean="0"/>
              <a:t>СОЦИЈАЛНИ</a:t>
            </a:r>
            <a:r>
              <a:rPr lang="sr-Latn-CS" sz="2800" smtClean="0"/>
              <a:t> </a:t>
            </a:r>
            <a:r>
              <a:rPr lang="sr-Cyrl-CS" sz="2800" smtClean="0"/>
              <a:t>ФАКТОРИ</a:t>
            </a:r>
            <a:r>
              <a:rPr lang="sr-Latn-CS" sz="2800" smtClean="0"/>
              <a:t>-средина, обичаји, доступност дроге, законске мере, школа, сиромаштво</a:t>
            </a:r>
          </a:p>
          <a:p>
            <a:pPr eaLnBrk="1" hangingPunct="1">
              <a:buFont typeface="Arial" charset="0"/>
              <a:buNone/>
            </a:pPr>
            <a:r>
              <a:rPr lang="sr-Latn-CS" sz="2800" smtClean="0"/>
              <a:t>3.</a:t>
            </a:r>
            <a:r>
              <a:rPr lang="sr-Cyrl-CS" sz="2800" smtClean="0"/>
              <a:t>ДРОГА</a:t>
            </a:r>
            <a:r>
              <a:rPr lang="sr-Latn-CS" sz="2800" smtClean="0"/>
              <a:t>-фармакодинамски ефекат</a:t>
            </a:r>
            <a:endParaRPr lang="en-US" sz="2800" smtClean="0"/>
          </a:p>
        </p:txBody>
      </p:sp>
    </p:spTree>
  </p:cSld>
  <p:clrMapOvr>
    <a:masterClrMapping/>
  </p:clrMapOvr>
  <p:transition advTm="37324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1. </a:t>
            </a:r>
            <a:r>
              <a:rPr lang="sr-Latn-CS" sz="3600" b="1" dirty="0" smtClean="0"/>
              <a:t>Наркотици</a:t>
            </a:r>
            <a:endParaRPr lang="en-US" sz="3600" b="1" dirty="0" smtClean="0"/>
          </a:p>
        </p:txBody>
      </p:sp>
      <p:sp>
        <p:nvSpPr>
          <p:cNvPr id="31232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sr-Latn-CS" sz="2800" smtClean="0"/>
              <a:t>Опијати (морфин, кодеин, хероин) и опиоиди (метадон, меперидин) делују на опијатне рецепторе у мозгу.</a:t>
            </a:r>
          </a:p>
          <a:p>
            <a:pPr>
              <a:lnSpc>
                <a:spcPct val="80000"/>
              </a:lnSpc>
            </a:pPr>
            <a:r>
              <a:rPr lang="sr-Latn-CS" sz="2800" smtClean="0"/>
              <a:t>Депресори су ЦНС, инхибирају холинестеразу, делују аналгетички. </a:t>
            </a:r>
          </a:p>
          <a:p>
            <a:pPr>
              <a:lnSpc>
                <a:spcPct val="80000"/>
              </a:lnSpc>
            </a:pPr>
            <a:r>
              <a:rPr lang="sr-Latn-CS" sz="2800" smtClean="0"/>
              <a:t>У почетку стимулација ЦНС-а, затим следи помућење сензоријума, слабљење интелектуалних функција, заборављање психичких и физичких патњи. </a:t>
            </a:r>
          </a:p>
          <a:p>
            <a:pPr>
              <a:lnSpc>
                <a:spcPct val="80000"/>
              </a:lnSpc>
            </a:pPr>
            <a:r>
              <a:rPr lang="sr-Latn-CS" sz="2800" smtClean="0"/>
              <a:t>Апстиненцијални синдром: кијање, кашљање, вртоглавица, мидријаза, страх, ударање у под,  10 сати после последње дозе</a:t>
            </a:r>
            <a:endParaRPr lang="en-US" sz="2800" smtClean="0"/>
          </a:p>
        </p:txBody>
      </p:sp>
    </p:spTree>
  </p:cSld>
  <p:clrMapOvr>
    <a:masterClrMapping/>
  </p:clrMapOvr>
  <p:transition advTm="53049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 smtClean="0"/>
              <a:t>Опијум</a:t>
            </a:r>
            <a:endParaRPr lang="en-US" sz="3600" smtClean="0"/>
          </a:p>
        </p:txBody>
      </p:sp>
      <p:sp>
        <p:nvSpPr>
          <p:cNvPr id="31334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800" smtClean="0"/>
              <a:t>Добија се из чауре мака, користи се </a:t>
            </a:r>
            <a:r>
              <a:rPr lang="en-US" sz="2800" smtClean="0"/>
              <a:t>s.c., i.m., i.v., </a:t>
            </a:r>
            <a:r>
              <a:rPr lang="sr-Latn-CS" sz="2800" smtClean="0"/>
              <a:t>назално, инхалацијом</a:t>
            </a:r>
          </a:p>
          <a:p>
            <a:pPr>
              <a:lnSpc>
                <a:spcPct val="90000"/>
              </a:lnSpc>
            </a:pPr>
            <a:r>
              <a:rPr lang="sr-Latn-CS" sz="2800" smtClean="0"/>
              <a:t>Из њега се добија морфин, хероин, кодеин, папаверин</a:t>
            </a:r>
          </a:p>
          <a:p>
            <a:pPr>
              <a:lnSpc>
                <a:spcPct val="90000"/>
              </a:lnSpc>
            </a:pPr>
            <a:r>
              <a:rPr lang="sr-Latn-CS" sz="2800" smtClean="0"/>
              <a:t>Јавља се синдром ударног бљеска неколико минута уз тахикардију и топлоту</a:t>
            </a:r>
          </a:p>
          <a:p>
            <a:pPr>
              <a:lnSpc>
                <a:spcPct val="90000"/>
              </a:lnSpc>
            </a:pPr>
            <a:r>
              <a:rPr lang="sr-Latn-CS" sz="2800" smtClean="0"/>
              <a:t>Еуфорично-медитирајућа фаза, смиреност, пријатан умор</a:t>
            </a:r>
          </a:p>
          <a:p>
            <a:pPr>
              <a:lnSpc>
                <a:spcPct val="90000"/>
              </a:lnSpc>
            </a:pPr>
            <a:r>
              <a:rPr lang="sr-Latn-CS" sz="2800" smtClean="0"/>
              <a:t>Хипнотичка фаза</a:t>
            </a:r>
            <a:endParaRPr lang="en-US" sz="2800" smtClean="0"/>
          </a:p>
        </p:txBody>
      </p:sp>
    </p:spTree>
  </p:cSld>
  <p:clrMapOvr>
    <a:masterClrMapping/>
  </p:clrMapOvr>
  <p:transition advTm="29694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sr-Latn-CS" sz="3200" smtClean="0"/>
              <a:t>                 </a:t>
            </a:r>
            <a:r>
              <a:rPr lang="sr-Cyrl-CS" sz="3200" smtClean="0"/>
              <a:t>ХЕРОИН</a:t>
            </a:r>
            <a:endParaRPr lang="en-US" sz="3200" smtClean="0"/>
          </a:p>
        </p:txBody>
      </p:sp>
      <p:sp>
        <p:nvSpPr>
          <p:cNvPr id="9318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63550" y="1639888"/>
            <a:ext cx="8229600" cy="4525962"/>
          </a:xfrm>
          <a:noFill/>
          <a:extLst>
            <a:ext uri="{909E8E84-426E-40DD-AFC4-6F175D3DCCD1}"/>
            <a:ext uri="{91240B29-F687-4F45-9708-019B960494DF}"/>
          </a:extLst>
        </p:spPr>
        <p:txBody>
          <a:bodyPr numCol="2"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sr-Cyrl-CS" smtClean="0"/>
              <a:t>Беле</a:t>
            </a:r>
            <a:r>
              <a:rPr lang="sr-Latn-CS" smtClean="0"/>
              <a:t> </a:t>
            </a:r>
            <a:r>
              <a:rPr lang="sr-Cyrl-CS" smtClean="0"/>
              <a:t>боје</a:t>
            </a:r>
            <a:r>
              <a:rPr lang="sr-Latn-CS" smtClean="0"/>
              <a:t>,</a:t>
            </a:r>
            <a:r>
              <a:rPr lang="sr-Cyrl-CS" smtClean="0"/>
              <a:t>горког</a:t>
            </a:r>
            <a:r>
              <a:rPr lang="sr-Latn-CS" smtClean="0"/>
              <a:t> </a:t>
            </a:r>
            <a:r>
              <a:rPr lang="sr-Cyrl-CS" smtClean="0"/>
              <a:t>укуса</a:t>
            </a:r>
            <a:r>
              <a:rPr lang="sr-Latn-CS" smtClean="0"/>
              <a:t>.</a:t>
            </a:r>
            <a:endParaRPr lang="sr-Latn-CS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sr-Cyrl-CS" smtClean="0"/>
              <a:t>Може</a:t>
            </a:r>
            <a:r>
              <a:rPr lang="sr-Latn-CS" smtClean="0"/>
              <a:t> </a:t>
            </a:r>
            <a:r>
              <a:rPr lang="sr-Cyrl-CS" smtClean="0"/>
              <a:t>се</a:t>
            </a:r>
            <a:r>
              <a:rPr lang="sr-Latn-CS" smtClean="0"/>
              <a:t> </a:t>
            </a:r>
            <a:r>
              <a:rPr lang="sr-Cyrl-CS" smtClean="0"/>
              <a:t>ушмркавати</a:t>
            </a:r>
            <a:r>
              <a:rPr lang="sr-Latn-CS" smtClean="0"/>
              <a:t>,</a:t>
            </a:r>
            <a:r>
              <a:rPr lang="sr-Cyrl-CS" smtClean="0"/>
              <a:t>пушити</a:t>
            </a:r>
            <a:r>
              <a:rPr lang="sr-Latn-CS" smtClean="0"/>
              <a:t>,</a:t>
            </a:r>
            <a:r>
              <a:rPr lang="sr-Cyrl-CS" smtClean="0"/>
              <a:t>убризгавати</a:t>
            </a:r>
            <a:endParaRPr lang="sr-Latn-CS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sr-Cyrl-CS" smtClean="0"/>
              <a:t>Тешка</a:t>
            </a:r>
            <a:r>
              <a:rPr lang="sr-Latn-CS" smtClean="0"/>
              <a:t> </a:t>
            </a:r>
            <a:r>
              <a:rPr lang="sr-Cyrl-CS" smtClean="0"/>
              <a:t>дрога</a:t>
            </a:r>
            <a:r>
              <a:rPr lang="sr-Latn-CS" smtClean="0"/>
              <a:t>-</a:t>
            </a:r>
            <a:r>
              <a:rPr lang="sr-Cyrl-CS" smtClean="0"/>
              <a:t>моментална</a:t>
            </a:r>
            <a:r>
              <a:rPr lang="sr-Latn-CS" smtClean="0"/>
              <a:t> </a:t>
            </a:r>
            <a:r>
              <a:rPr lang="sr-Cyrl-CS" smtClean="0"/>
              <a:t>психичка</a:t>
            </a:r>
            <a:r>
              <a:rPr lang="sr-Latn-CS" smtClean="0"/>
              <a:t> </a:t>
            </a:r>
            <a:r>
              <a:rPr lang="sr-Cyrl-CS" smtClean="0"/>
              <a:t>и</a:t>
            </a:r>
            <a:r>
              <a:rPr lang="sr-Latn-CS" smtClean="0"/>
              <a:t> </a:t>
            </a:r>
            <a:r>
              <a:rPr lang="sr-Cyrl-CS" smtClean="0"/>
              <a:t>физичка</a:t>
            </a:r>
            <a:r>
              <a:rPr lang="sr-Latn-CS" smtClean="0"/>
              <a:t> </a:t>
            </a:r>
            <a:r>
              <a:rPr lang="sr-Cyrl-CS" smtClean="0"/>
              <a:t>зависност</a:t>
            </a:r>
            <a:r>
              <a:rPr lang="sr-Latn-CS" smtClean="0"/>
              <a:t>.</a:t>
            </a:r>
            <a:endParaRPr lang="sr-Cyrl-R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mtClean="0"/>
              <a:t>Уске</a:t>
            </a:r>
            <a:r>
              <a:rPr lang="sr-Latn-CS" smtClean="0"/>
              <a:t> </a:t>
            </a:r>
            <a:r>
              <a:rPr lang="sr-Cyrl-CS" smtClean="0"/>
              <a:t>зенице</a:t>
            </a:r>
            <a:endParaRPr lang="sr-Latn-C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mtClean="0"/>
              <a:t>Успореност</a:t>
            </a:r>
            <a:endParaRPr lang="sr-Latn-C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mtClean="0"/>
              <a:t>Поспаност</a:t>
            </a:r>
            <a:endParaRPr lang="sr-Latn-C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mtClean="0"/>
              <a:t>Успорено</a:t>
            </a:r>
            <a:r>
              <a:rPr lang="sr-Latn-CS" smtClean="0"/>
              <a:t> </a:t>
            </a:r>
            <a:r>
              <a:rPr lang="sr-Cyrl-CS" smtClean="0"/>
              <a:t>дисање</a:t>
            </a:r>
            <a:r>
              <a:rPr lang="sr-Latn-CS" smtClean="0"/>
              <a:t> </a:t>
            </a:r>
            <a:r>
              <a:rPr lang="sr-Cyrl-CS" smtClean="0"/>
              <a:t>и</a:t>
            </a:r>
            <a:r>
              <a:rPr lang="sr-Latn-CS" smtClean="0"/>
              <a:t> </a:t>
            </a:r>
            <a:r>
              <a:rPr lang="sr-Cyrl-CS" smtClean="0"/>
              <a:t>пулс</a:t>
            </a:r>
            <a:endParaRPr lang="sr-Latn-C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mtClean="0"/>
              <a:t>Трагови</a:t>
            </a:r>
            <a:r>
              <a:rPr lang="sr-Latn-CS" smtClean="0"/>
              <a:t> </a:t>
            </a:r>
            <a:r>
              <a:rPr lang="sr-Cyrl-CS" smtClean="0"/>
              <a:t>на</a:t>
            </a:r>
            <a:r>
              <a:rPr lang="sr-Latn-CS" smtClean="0"/>
              <a:t> </a:t>
            </a:r>
            <a:r>
              <a:rPr lang="sr-Cyrl-CS" smtClean="0"/>
              <a:t>венама</a:t>
            </a:r>
            <a:endParaRPr lang="sr-Latn-C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mtClean="0"/>
              <a:t>Криминал</a:t>
            </a:r>
            <a:endParaRPr lang="sr-Latn-C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mtClean="0"/>
              <a:t>Зараза</a:t>
            </a:r>
            <a:r>
              <a:rPr lang="sr-Latn-CS" smtClean="0"/>
              <a:t> </a:t>
            </a:r>
            <a:r>
              <a:rPr lang="sr-Cyrl-CS" smtClean="0"/>
              <a:t>хепатитисом</a:t>
            </a:r>
            <a:r>
              <a:rPr lang="sr-Latn-CS" smtClean="0"/>
              <a:t> </a:t>
            </a:r>
            <a:r>
              <a:rPr lang="sr-Cyrl-CS" smtClean="0"/>
              <a:t>и</a:t>
            </a:r>
            <a:r>
              <a:rPr lang="sr-Latn-CS" smtClean="0"/>
              <a:t> </a:t>
            </a:r>
            <a:r>
              <a:rPr lang="sr-Cyrl-CS" smtClean="0"/>
              <a:t>ХИВ</a:t>
            </a:r>
            <a:r>
              <a:rPr lang="sr-Cyrl-RS" smtClean="0"/>
              <a:t>-</a:t>
            </a:r>
            <a:r>
              <a:rPr lang="sr-Cyrl-CS" smtClean="0"/>
              <a:t>ом</a:t>
            </a:r>
            <a:endParaRPr lang="sr-Latn-C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mtClean="0"/>
              <a:t>Смрт</a:t>
            </a:r>
            <a:endParaRPr lang="en-US" dirty="0" smtClean="0"/>
          </a:p>
        </p:txBody>
      </p:sp>
      <p:pic>
        <p:nvPicPr>
          <p:cNvPr id="321540" name="Picture 4" descr="narkoman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533400"/>
            <a:ext cx="131445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346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2. </a:t>
            </a:r>
            <a:r>
              <a:rPr lang="sr-Latn-CS" sz="3600" b="1" dirty="0" smtClean="0"/>
              <a:t>Психостимуланси</a:t>
            </a:r>
            <a:endParaRPr lang="en-US" sz="3600" b="1" dirty="0" smtClean="0"/>
          </a:p>
        </p:txBody>
      </p:sp>
      <p:sp>
        <p:nvSpPr>
          <p:cNvPr id="31437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mtClean="0"/>
              <a:t>Класичне уличне дроге, налазе се у препаратима за мршављење и лечење прехладе</a:t>
            </a:r>
          </a:p>
          <a:p>
            <a:pPr>
              <a:lnSpc>
                <a:spcPct val="90000"/>
              </a:lnSpc>
            </a:pPr>
            <a:r>
              <a:rPr lang="sr-Latn-CS" smtClean="0"/>
              <a:t>Кокаин, амфетамин, кофеин, ecstazy</a:t>
            </a:r>
          </a:p>
          <a:p>
            <a:pPr>
              <a:lnSpc>
                <a:spcPct val="90000"/>
              </a:lnSpc>
            </a:pPr>
            <a:r>
              <a:rPr lang="sr-Latn-CS" smtClean="0"/>
              <a:t>У првој фази долази до повећања катехоламина који појачавају менталну и физичку активност</a:t>
            </a:r>
          </a:p>
          <a:p>
            <a:pPr>
              <a:lnSpc>
                <a:spcPct val="90000"/>
              </a:lnSpc>
            </a:pPr>
            <a:r>
              <a:rPr lang="sr-Latn-CS" smtClean="0"/>
              <a:t>У другој фази пада ниво катехоламина, депресија, потреба да се узме још дроге</a:t>
            </a:r>
            <a:endParaRPr lang="en-US" smtClean="0"/>
          </a:p>
        </p:txBody>
      </p:sp>
    </p:spTree>
  </p:cSld>
  <p:clrMapOvr>
    <a:masterClrMapping/>
  </p:clrMapOvr>
  <p:transition advTm="26301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381000" y="274638"/>
            <a:ext cx="8229600" cy="1143000"/>
          </a:xfrm>
        </p:spPr>
        <p:txBody>
          <a:bodyPr/>
          <a:lstStyle/>
          <a:p>
            <a:r>
              <a:rPr lang="en-US" sz="3600" smtClean="0"/>
              <a:t>A</a:t>
            </a:r>
            <a:r>
              <a:rPr lang="sr-Latn-CS" sz="3600" smtClean="0"/>
              <a:t>мфетамини</a:t>
            </a:r>
            <a:endParaRPr lang="en-US" sz="3600" smtClean="0"/>
          </a:p>
        </p:txBody>
      </p:sp>
      <p:sp>
        <p:nvSpPr>
          <p:cNvPr id="32051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1798638"/>
            <a:ext cx="8770938" cy="4525962"/>
          </a:xfrm>
        </p:spPr>
        <p:txBody>
          <a:bodyPr/>
          <a:lstStyle/>
          <a:p>
            <a:pPr eaLnBrk="1" hangingPunct="1"/>
            <a:r>
              <a:rPr lang="sr-Cyrl-CS" sz="2400" smtClean="0"/>
              <a:t>Синтетички</a:t>
            </a:r>
            <a:r>
              <a:rPr lang="sr-Latn-CS" sz="2400" smtClean="0"/>
              <a:t> </a:t>
            </a:r>
            <a:r>
              <a:rPr lang="sr-Cyrl-CS" sz="2400" smtClean="0"/>
              <a:t>стимуланс</a:t>
            </a:r>
            <a:r>
              <a:rPr lang="sr-Latn-CS" sz="2400" smtClean="0"/>
              <a:t>и </a:t>
            </a:r>
            <a:r>
              <a:rPr lang="sr-Cyrl-CS" sz="2400" smtClean="0"/>
              <a:t>мозга</a:t>
            </a:r>
            <a:r>
              <a:rPr lang="sr-Latn-CS" sz="2400" smtClean="0"/>
              <a:t> </a:t>
            </a:r>
            <a:r>
              <a:rPr lang="en-US" sz="2400" smtClean="0"/>
              <a:t>speed, ecstazy</a:t>
            </a:r>
            <a:endParaRPr lang="sr-Latn-CS" sz="2400" smtClean="0"/>
          </a:p>
          <a:p>
            <a:pPr eaLnBrk="1" hangingPunct="1"/>
            <a:r>
              <a:rPr lang="ru-RU" sz="2400" smtClean="0"/>
              <a:t>Непосредно стимулишу церебрални кортекс, уклањајући умор, глад и поспаност. </a:t>
            </a:r>
            <a:endParaRPr lang="en-US" sz="2400" smtClean="0"/>
          </a:p>
          <a:p>
            <a:pPr eaLnBrk="1" hangingPunct="1"/>
            <a:r>
              <a:rPr lang="ru-RU" sz="2400" smtClean="0"/>
              <a:t>Доводе корисника у стање еуфорије. </a:t>
            </a:r>
            <a:endParaRPr lang="en-US" sz="2400" smtClean="0"/>
          </a:p>
          <a:p>
            <a:pPr eaLnBrk="1" hangingPunct="1"/>
            <a:r>
              <a:rPr lang="ru-RU" sz="2400" smtClean="0"/>
              <a:t>Појачавају концентрацију, пажњу, рефлексе, а и идеје и слике су много живље.</a:t>
            </a:r>
            <a:endParaRPr lang="en-US" sz="2400" smtClean="0"/>
          </a:p>
          <a:p>
            <a:pPr eaLnBrk="1" hangingPunct="1"/>
            <a:r>
              <a:rPr lang="ru-RU" sz="2400" smtClean="0"/>
              <a:t>Превелика доза може узроковати вртоглавице, дрхтање, узнемиреност, панику, болове у грудима и убрзан рад срца. Последица може бити потпуни телесни и психички колапс. </a:t>
            </a:r>
            <a:endParaRPr lang="sr-Latn-CS" sz="2400" smtClean="0"/>
          </a:p>
          <a:p>
            <a:pPr eaLnBrk="1" hangingPunct="1"/>
            <a:r>
              <a:rPr lang="ru-RU" sz="2400" smtClean="0"/>
              <a:t> Ефекти</a:t>
            </a:r>
            <a:r>
              <a:rPr lang="en-US" sz="2400" smtClean="0"/>
              <a:t> speed-a</a:t>
            </a:r>
            <a:r>
              <a:rPr lang="ru-RU" sz="2400" smtClean="0"/>
              <a:t> укључују смањени апетит, повећану издржљивост и енергију, повећани либидо, хиперактивност и несаницу</a:t>
            </a:r>
            <a:endParaRPr lang="en-US" sz="2400" smtClean="0"/>
          </a:p>
          <a:p>
            <a:pPr eaLnBrk="1" hangingPunct="1"/>
            <a:endParaRPr lang="en-US" sz="2400" smtClean="0"/>
          </a:p>
        </p:txBody>
      </p:sp>
      <p:pic>
        <p:nvPicPr>
          <p:cNvPr id="320516" name="Picture 4" descr="ecstasy-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3263" y="533400"/>
            <a:ext cx="2598737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1021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                 </a:t>
            </a:r>
            <a:r>
              <a:rPr lang="sr-Latn-CS" sz="3600" smtClean="0"/>
              <a:t>Кокаин</a:t>
            </a:r>
            <a:endParaRPr lang="en-US" sz="3600" smtClean="0"/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57200" y="1600200"/>
            <a:ext cx="8534400" cy="4525963"/>
          </a:xfrm>
          <a:noFill/>
          <a:extLst>
            <a:ext uri="{909E8E84-426E-40DD-AFC4-6F175D3DCCD1}"/>
            <a:ext uri="{91240B29-F687-4F45-9708-019B960494DF}"/>
          </a:extLst>
        </p:spPr>
        <p:txBody>
          <a:bodyPr numCol="2"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sr-Cyrl-CS" sz="2400" dirty="0" smtClean="0"/>
              <a:t>Тешка</a:t>
            </a:r>
            <a:r>
              <a:rPr lang="sr-Latn-CS" sz="2400" dirty="0" smtClean="0"/>
              <a:t> </a:t>
            </a:r>
            <a:r>
              <a:rPr lang="sr-Cyrl-CS" sz="2400" dirty="0" smtClean="0"/>
              <a:t>дрога</a:t>
            </a:r>
            <a:endParaRPr lang="sr-Latn-CS" sz="24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sr-Cyrl-CS" sz="2400" dirty="0" smtClean="0"/>
              <a:t>Психостимуланс</a:t>
            </a:r>
            <a:endParaRPr lang="sr-Latn-CS" sz="24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sr-Cyrl-CS" sz="2400" dirty="0" smtClean="0"/>
              <a:t>Бели</a:t>
            </a:r>
            <a:r>
              <a:rPr lang="sr-Latn-CS" sz="2400" dirty="0" smtClean="0"/>
              <a:t> </a:t>
            </a:r>
            <a:r>
              <a:rPr lang="sr-Cyrl-CS" sz="2400" dirty="0" smtClean="0"/>
              <a:t>прах</a:t>
            </a:r>
            <a:r>
              <a:rPr lang="sr-Latn-CS" sz="2400" dirty="0" smtClean="0"/>
              <a:t> </a:t>
            </a:r>
            <a:r>
              <a:rPr lang="sr-Cyrl-CS" sz="2400" dirty="0" smtClean="0"/>
              <a:t>или</a:t>
            </a:r>
            <a:r>
              <a:rPr lang="sr-Latn-CS" sz="2400" dirty="0" smtClean="0"/>
              <a:t> </a:t>
            </a:r>
            <a:r>
              <a:rPr lang="sr-Cyrl-CS" sz="2400" dirty="0" smtClean="0"/>
              <a:t>жућкасто</a:t>
            </a:r>
            <a:r>
              <a:rPr lang="sr-Latn-CS" sz="2400" dirty="0" smtClean="0"/>
              <a:t> </a:t>
            </a:r>
            <a:r>
              <a:rPr lang="sr-Cyrl-CS" sz="2400" dirty="0" smtClean="0"/>
              <a:t>бели</a:t>
            </a:r>
            <a:r>
              <a:rPr lang="sr-Latn-CS" sz="2400" dirty="0" smtClean="0"/>
              <a:t> </a:t>
            </a:r>
            <a:r>
              <a:rPr lang="sr-Cyrl-CS" sz="2400" dirty="0" smtClean="0"/>
              <a:t>кристализовани</a:t>
            </a:r>
            <a:r>
              <a:rPr lang="sr-Latn-CS" sz="2400" dirty="0" smtClean="0"/>
              <a:t> </a:t>
            </a:r>
            <a:r>
              <a:rPr lang="sr-Cyrl-CS" sz="2400" dirty="0" smtClean="0"/>
              <a:t>комадићи</a:t>
            </a:r>
            <a:r>
              <a:rPr lang="sr-Latn-CS" sz="2400" dirty="0" smtClean="0"/>
              <a:t>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sr-Cyrl-CS" sz="2400" dirty="0" smtClean="0"/>
              <a:t>Ушмркава</a:t>
            </a:r>
            <a:r>
              <a:rPr lang="sr-Latn-CS" sz="2400" dirty="0" smtClean="0"/>
              <a:t> </a:t>
            </a:r>
            <a:r>
              <a:rPr lang="sr-Cyrl-CS" sz="2400" dirty="0" smtClean="0"/>
              <a:t>се</a:t>
            </a:r>
            <a:r>
              <a:rPr lang="sr-Latn-CS" sz="2400" dirty="0" smtClean="0"/>
              <a:t> </a:t>
            </a:r>
            <a:r>
              <a:rPr lang="sr-Cyrl-CS" sz="2400" dirty="0" smtClean="0"/>
              <a:t>или</a:t>
            </a:r>
            <a:r>
              <a:rPr lang="sr-Latn-CS" sz="2400" dirty="0" smtClean="0"/>
              <a:t> </a:t>
            </a:r>
            <a:r>
              <a:rPr lang="sr-Cyrl-CS" sz="2400" dirty="0" smtClean="0"/>
              <a:t>ињектира</a:t>
            </a:r>
            <a:r>
              <a:rPr lang="sr-Latn-CS" sz="2400" dirty="0" smtClean="0"/>
              <a:t>.</a:t>
            </a:r>
            <a:endParaRPr lang="sr-Cyrl-RS" sz="24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sr-Cyrl-CS" sz="2400" dirty="0" smtClean="0"/>
              <a:t>Често</a:t>
            </a:r>
            <a:r>
              <a:rPr lang="sr-Latn-CS" sz="2400" dirty="0" smtClean="0"/>
              <a:t> </a:t>
            </a:r>
            <a:r>
              <a:rPr lang="sr-Cyrl-CS" sz="2400" dirty="0" smtClean="0"/>
              <a:t>шмрцање</a:t>
            </a:r>
            <a:endParaRPr lang="sr-Latn-CS" sz="24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sr-Cyrl-CS" sz="2400" dirty="0" smtClean="0"/>
              <a:t>Несаница</a:t>
            </a:r>
            <a:endParaRPr lang="sr-Latn-CS" sz="24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sr-Cyrl-CS" sz="2400" dirty="0" smtClean="0"/>
              <a:t>Осећај</a:t>
            </a:r>
            <a:r>
              <a:rPr lang="sr-Latn-CS" sz="2400" dirty="0" smtClean="0"/>
              <a:t> </a:t>
            </a:r>
            <a:r>
              <a:rPr lang="sr-Cyrl-CS" sz="2400" dirty="0" smtClean="0"/>
              <a:t>вишка</a:t>
            </a:r>
            <a:r>
              <a:rPr lang="sr-Latn-CS" sz="2400" dirty="0" smtClean="0"/>
              <a:t> </a:t>
            </a:r>
            <a:r>
              <a:rPr lang="sr-Cyrl-CS" sz="2400" dirty="0" smtClean="0"/>
              <a:t>енергије</a:t>
            </a:r>
            <a:endParaRPr lang="sr-Latn-CS" sz="24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sr-Cyrl-CS" sz="2400" dirty="0" smtClean="0"/>
              <a:t>Проширене</a:t>
            </a:r>
            <a:r>
              <a:rPr lang="sr-Latn-CS" sz="2400" dirty="0" smtClean="0"/>
              <a:t> </a:t>
            </a:r>
            <a:r>
              <a:rPr lang="sr-Cyrl-CS" sz="2400" dirty="0" smtClean="0"/>
              <a:t>зенице</a:t>
            </a:r>
            <a:endParaRPr lang="sr-Latn-CS" sz="24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sr-Cyrl-CS" sz="2400" dirty="0" smtClean="0"/>
              <a:t>Халуцинације</a:t>
            </a:r>
            <a:r>
              <a:rPr lang="sr-Latn-CS" sz="2400" dirty="0" smtClean="0"/>
              <a:t>,</a:t>
            </a:r>
            <a:r>
              <a:rPr lang="sr-Cyrl-CS" sz="2400" dirty="0" smtClean="0"/>
              <a:t>параноја</a:t>
            </a:r>
            <a:endParaRPr lang="sr-Latn-CS" sz="24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sr-Cyrl-CS" sz="2400" dirty="0" smtClean="0"/>
              <a:t>Физичко</a:t>
            </a:r>
            <a:r>
              <a:rPr lang="sr-Latn-CS" sz="2400" dirty="0" smtClean="0"/>
              <a:t> </a:t>
            </a:r>
            <a:r>
              <a:rPr lang="sr-Cyrl-CS" sz="2400" dirty="0" smtClean="0"/>
              <a:t>пропадање</a:t>
            </a:r>
            <a:endParaRPr lang="sr-Latn-CS" sz="24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sr-Cyrl-CS" sz="2400" dirty="0" smtClean="0"/>
              <a:t>Криминал</a:t>
            </a:r>
            <a:r>
              <a:rPr lang="sr-Latn-CS" sz="2400" dirty="0" smtClean="0"/>
              <a:t>,</a:t>
            </a:r>
            <a:r>
              <a:rPr lang="sr-Cyrl-CS" sz="2400" dirty="0" smtClean="0"/>
              <a:t>проституција</a:t>
            </a:r>
            <a:endParaRPr lang="sr-Cyrl-RS" sz="24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sr-Cyrl-CS" sz="2400" dirty="0" smtClean="0"/>
              <a:t>Оштећење</a:t>
            </a:r>
            <a:r>
              <a:rPr lang="sr-Latn-CS" sz="2400" dirty="0" smtClean="0"/>
              <a:t> </a:t>
            </a:r>
            <a:r>
              <a:rPr lang="sr-Cyrl-CS" sz="2400" dirty="0" smtClean="0"/>
              <a:t>плода</a:t>
            </a:r>
            <a:r>
              <a:rPr lang="sr-Latn-CS" sz="2400" dirty="0" smtClean="0"/>
              <a:t> </a:t>
            </a:r>
            <a:r>
              <a:rPr lang="sr-Cyrl-CS" sz="2400" dirty="0" smtClean="0"/>
              <a:t>труднице</a:t>
            </a:r>
            <a:endParaRPr lang="sr-Latn-CS" sz="24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sr-Cyrl-CS" sz="2400" dirty="0" smtClean="0"/>
              <a:t>Смрт</a:t>
            </a:r>
            <a:r>
              <a:rPr lang="sr-Latn-CS" sz="2400" dirty="0" smtClean="0"/>
              <a:t> </a:t>
            </a:r>
            <a:r>
              <a:rPr lang="sr-Cyrl-CS" sz="2400" dirty="0" smtClean="0"/>
              <a:t>због</a:t>
            </a:r>
            <a:r>
              <a:rPr lang="sr-Latn-CS" sz="2400" dirty="0" smtClean="0"/>
              <a:t> </a:t>
            </a:r>
            <a:r>
              <a:rPr lang="sr-Cyrl-CS" sz="2400" dirty="0" smtClean="0"/>
              <a:t>престанка</a:t>
            </a:r>
            <a:r>
              <a:rPr lang="sr-Latn-CS" sz="2400" dirty="0" smtClean="0"/>
              <a:t> </a:t>
            </a:r>
            <a:r>
              <a:rPr lang="sr-Cyrl-CS" sz="2400" dirty="0" smtClean="0"/>
              <a:t>рада</a:t>
            </a:r>
            <a:r>
              <a:rPr lang="sr-Latn-CS" sz="2400" dirty="0" smtClean="0"/>
              <a:t> </a:t>
            </a:r>
            <a:r>
              <a:rPr lang="sr-Cyrl-CS" sz="2400" dirty="0" smtClean="0"/>
              <a:t>срца</a:t>
            </a:r>
            <a:endParaRPr lang="sr-Latn-CS" sz="24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sr-Cyrl-CS" sz="2400" dirty="0" smtClean="0"/>
              <a:t>Психичка</a:t>
            </a:r>
            <a:r>
              <a:rPr lang="sr-Latn-CS" sz="2400" dirty="0" smtClean="0"/>
              <a:t> </a:t>
            </a:r>
            <a:r>
              <a:rPr lang="sr-Cyrl-CS" sz="2400" dirty="0" smtClean="0"/>
              <a:t>и</a:t>
            </a:r>
            <a:r>
              <a:rPr lang="sr-Latn-CS" sz="2400" dirty="0" smtClean="0"/>
              <a:t> </a:t>
            </a:r>
            <a:r>
              <a:rPr lang="sr-Cyrl-CS" sz="2400" dirty="0" smtClean="0"/>
              <a:t>физичка</a:t>
            </a:r>
            <a:r>
              <a:rPr lang="sr-Latn-CS" sz="2400" dirty="0" smtClean="0"/>
              <a:t> </a:t>
            </a:r>
            <a:r>
              <a:rPr lang="sr-Cyrl-CS" sz="2400" dirty="0" smtClean="0"/>
              <a:t>зависност</a:t>
            </a:r>
            <a:endParaRPr lang="sr-Latn-CS" sz="24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sr-Cyrl-CS" sz="2400" dirty="0" smtClean="0"/>
              <a:t>Особа</a:t>
            </a:r>
            <a:r>
              <a:rPr lang="sr-Latn-CS" sz="2400" dirty="0" smtClean="0"/>
              <a:t> </a:t>
            </a:r>
            <a:r>
              <a:rPr lang="sr-Cyrl-CS" sz="2400" dirty="0" smtClean="0"/>
              <a:t>запуштена</a:t>
            </a:r>
            <a:r>
              <a:rPr lang="sr-Latn-CS" sz="2400" dirty="0" smtClean="0"/>
              <a:t>,</a:t>
            </a:r>
            <a:r>
              <a:rPr lang="sr-Cyrl-CS" sz="2400" dirty="0" smtClean="0"/>
              <a:t>неуредна</a:t>
            </a:r>
            <a:r>
              <a:rPr lang="sr-Latn-CS" sz="2400" dirty="0" smtClean="0"/>
              <a:t>,</a:t>
            </a:r>
            <a:r>
              <a:rPr lang="sr-Cyrl-CS" sz="2400" dirty="0" smtClean="0"/>
              <a:t>мршава</a:t>
            </a:r>
            <a:endParaRPr lang="en-US" sz="2400" dirty="0" smtClean="0"/>
          </a:p>
          <a:p>
            <a:pPr marL="0" indent="0" eaLnBrk="1" hangingPunct="1">
              <a:buFont typeface="Arial" pitchFamily="34" charset="0"/>
              <a:buNone/>
              <a:defRPr/>
            </a:pPr>
            <a:endParaRPr lang="en-US" sz="2400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endParaRPr lang="sr-Latn-CS" sz="2400" dirty="0" smtClean="0"/>
          </a:p>
          <a:p>
            <a:pPr eaLnBrk="1" hangingPunct="1">
              <a:buFontTx/>
              <a:buNone/>
              <a:defRPr/>
            </a:pPr>
            <a:endParaRPr lang="en-US" sz="2400" dirty="0" smtClean="0"/>
          </a:p>
        </p:txBody>
      </p:sp>
      <p:pic>
        <p:nvPicPr>
          <p:cNvPr id="323588" name="Picture 4" descr="Kokain-dolg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228600"/>
            <a:ext cx="1547813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7842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3. </a:t>
            </a:r>
            <a:r>
              <a:rPr lang="sr-Latn-CS" sz="3600" b="1" dirty="0" smtClean="0"/>
              <a:t>Хипнотици</a:t>
            </a:r>
            <a:endParaRPr lang="en-US" sz="3600" b="1" dirty="0" smtClean="0"/>
          </a:p>
        </p:txBody>
      </p:sp>
      <p:sp>
        <p:nvSpPr>
          <p:cNvPr id="31539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mtClean="0"/>
              <a:t>Бензодиазепини и барбитурати</a:t>
            </a:r>
          </a:p>
          <a:p>
            <a:r>
              <a:rPr lang="sr-Latn-CS" smtClean="0"/>
              <a:t>Таблетоманија</a:t>
            </a:r>
          </a:p>
          <a:p>
            <a:r>
              <a:rPr lang="sr-Latn-CS" smtClean="0"/>
              <a:t>Претерана употреба: нистагмус, парализа кранијалних нерава, поремећај кординације</a:t>
            </a:r>
          </a:p>
          <a:p>
            <a:r>
              <a:rPr lang="sr-Latn-CS" smtClean="0"/>
              <a:t>Апстиненција: конвулзије, тремор</a:t>
            </a:r>
          </a:p>
          <a:p>
            <a:endParaRPr lang="en-US" smtClean="0"/>
          </a:p>
        </p:txBody>
      </p:sp>
    </p:spTree>
  </p:cSld>
  <p:clrMapOvr>
    <a:masterClrMapping/>
  </p:clrMapOvr>
  <p:transition advTm="20988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sr-Latn-CS" sz="3200" smtClean="0"/>
              <a:t>Дроге силовања</a:t>
            </a:r>
            <a:endParaRPr lang="en-US" sz="3200" smtClean="0"/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sr-Cyrl-CS" sz="2800" b="1" smtClean="0"/>
              <a:t>Rohypnol</a:t>
            </a:r>
            <a:r>
              <a:rPr lang="sr-Latn-CS" sz="2800" smtClean="0"/>
              <a:t>-</a:t>
            </a:r>
            <a:r>
              <a:rPr lang="sr-Cyrl-CS" sz="2800" smtClean="0"/>
              <a:t>јак</a:t>
            </a:r>
            <a:r>
              <a:rPr lang="sr-Latn-CS" sz="2800" smtClean="0"/>
              <a:t> </a:t>
            </a:r>
            <a:r>
              <a:rPr lang="sr-Cyrl-CS" sz="2800" smtClean="0"/>
              <a:t>хипнотик</a:t>
            </a:r>
            <a:r>
              <a:rPr lang="sr-Latn-CS" sz="2800" smtClean="0"/>
              <a:t> (</a:t>
            </a:r>
            <a:r>
              <a:rPr lang="sr-Cyrl-CS" sz="2800" smtClean="0"/>
              <a:t>таблете</a:t>
            </a:r>
            <a:r>
              <a:rPr lang="sr-Latn-CS" sz="2800" smtClean="0"/>
              <a:t>+</a:t>
            </a:r>
            <a:r>
              <a:rPr lang="sr-Cyrl-CS" sz="2800" smtClean="0"/>
              <a:t>алкохол</a:t>
            </a:r>
            <a:r>
              <a:rPr lang="sr-Latn-CS" sz="2800" smtClean="0"/>
              <a:t>)</a:t>
            </a:r>
          </a:p>
          <a:p>
            <a:pPr marL="0" indent="0" eaLnBrk="1" hangingPunct="1">
              <a:buFontTx/>
              <a:buNone/>
            </a:pPr>
            <a:r>
              <a:rPr lang="sr-Latn-CS" sz="2800" smtClean="0"/>
              <a:t>-</a:t>
            </a:r>
            <a:r>
              <a:rPr lang="sr-Cyrl-CS" sz="2800" smtClean="0"/>
              <a:t>Особа</a:t>
            </a:r>
            <a:r>
              <a:rPr lang="sr-Latn-CS" sz="2800" smtClean="0"/>
              <a:t> </a:t>
            </a:r>
            <a:r>
              <a:rPr lang="sr-Cyrl-CS" sz="2800" smtClean="0"/>
              <a:t>губи</a:t>
            </a:r>
            <a:r>
              <a:rPr lang="sr-Latn-CS" sz="2800" smtClean="0"/>
              <a:t> </a:t>
            </a:r>
            <a:r>
              <a:rPr lang="sr-Cyrl-CS" sz="2800" smtClean="0"/>
              <a:t>свест</a:t>
            </a:r>
            <a:r>
              <a:rPr lang="sr-Latn-CS" sz="2800" smtClean="0"/>
              <a:t>,</a:t>
            </a:r>
            <a:r>
              <a:rPr lang="sr-Cyrl-CS" sz="2800" smtClean="0"/>
              <a:t>или</a:t>
            </a:r>
            <a:r>
              <a:rPr lang="sr-Latn-CS" sz="2800" smtClean="0"/>
              <a:t> </a:t>
            </a:r>
            <a:r>
              <a:rPr lang="sr-Cyrl-CS" sz="2800" smtClean="0"/>
              <a:t>је</a:t>
            </a:r>
            <a:r>
              <a:rPr lang="sr-Latn-CS" sz="2800" smtClean="0"/>
              <a:t> </a:t>
            </a:r>
            <a:r>
              <a:rPr lang="sr-Cyrl-CS" sz="2800" smtClean="0"/>
              <a:t>хипнотисана</a:t>
            </a:r>
            <a:endParaRPr lang="sr-Latn-CS" sz="2800" smtClean="0"/>
          </a:p>
          <a:p>
            <a:pPr marL="0" indent="0" eaLnBrk="1" hangingPunct="1">
              <a:buFontTx/>
              <a:buNone/>
            </a:pPr>
            <a:r>
              <a:rPr lang="sr-Latn-CS" sz="2800" smtClean="0"/>
              <a:t>-</a:t>
            </a:r>
            <a:r>
              <a:rPr lang="sr-Cyrl-CS" sz="2800" smtClean="0"/>
              <a:t>После</a:t>
            </a:r>
            <a:r>
              <a:rPr lang="sr-Latn-CS" sz="2800" smtClean="0"/>
              <a:t> </a:t>
            </a:r>
            <a:r>
              <a:rPr lang="sr-Cyrl-CS" sz="2800" smtClean="0"/>
              <a:t>тога</a:t>
            </a:r>
            <a:r>
              <a:rPr lang="sr-Latn-CS" sz="2800" smtClean="0"/>
              <a:t> </a:t>
            </a:r>
            <a:r>
              <a:rPr lang="sr-Cyrl-CS" sz="2800" smtClean="0"/>
              <a:t>жртва</a:t>
            </a:r>
            <a:r>
              <a:rPr lang="sr-Latn-CS" sz="2800" smtClean="0"/>
              <a:t> </a:t>
            </a:r>
            <a:r>
              <a:rPr lang="sr-Cyrl-CS" sz="2800" smtClean="0"/>
              <a:t>се</a:t>
            </a:r>
            <a:r>
              <a:rPr lang="sr-Latn-CS" sz="2800" smtClean="0"/>
              <a:t> </a:t>
            </a:r>
            <a:r>
              <a:rPr lang="sr-Cyrl-CS" sz="2800" smtClean="0"/>
              <a:t>не</a:t>
            </a:r>
            <a:r>
              <a:rPr lang="en-US" sz="2800" smtClean="0"/>
              <a:t> </a:t>
            </a:r>
            <a:r>
              <a:rPr lang="sr-Cyrl-CS" sz="2800" smtClean="0"/>
              <a:t>сећа</a:t>
            </a:r>
            <a:r>
              <a:rPr lang="sr-Latn-CS" sz="2800" smtClean="0"/>
              <a:t> </a:t>
            </a:r>
            <a:r>
              <a:rPr lang="sr-Cyrl-CS" sz="2800" smtClean="0"/>
              <a:t>ничега</a:t>
            </a:r>
            <a:r>
              <a:rPr lang="sr-Latn-CS" sz="2800" smtClean="0"/>
              <a:t>.</a:t>
            </a:r>
            <a:endParaRPr lang="en-US" sz="2800" smtClean="0"/>
          </a:p>
        </p:txBody>
      </p:sp>
      <p:pic>
        <p:nvPicPr>
          <p:cNvPr id="322564" name="Picture 4" descr="GHB-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4343400"/>
            <a:ext cx="279082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2565" name="Picture 5" descr="silo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4419600"/>
            <a:ext cx="2590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043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200" b="1" dirty="0" smtClean="0"/>
              <a:t>4. Халуциногени</a:t>
            </a:r>
            <a:endParaRPr lang="en-US" sz="3200" b="1" dirty="0" smtClean="0"/>
          </a:p>
        </p:txBody>
      </p:sp>
      <p:sp>
        <p:nvSpPr>
          <p:cNvPr id="31641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000" smtClean="0"/>
              <a:t>Хашиш, марихуана, </a:t>
            </a:r>
            <a:r>
              <a:rPr lang="en-US" sz="2400" smtClean="0"/>
              <a:t>LSD</a:t>
            </a:r>
            <a:endParaRPr lang="sr-Latn-CS" sz="2000" smtClean="0"/>
          </a:p>
          <a:p>
            <a:pPr>
              <a:lnSpc>
                <a:spcPct val="90000"/>
              </a:lnSpc>
            </a:pPr>
            <a:r>
              <a:rPr lang="sr-Latn-CS" sz="2000" smtClean="0"/>
              <a:t>Хашиш – прерађевина индијске конопље, састојак тетрахидроканабинол</a:t>
            </a:r>
          </a:p>
          <a:p>
            <a:pPr>
              <a:lnSpc>
                <a:spcPct val="90000"/>
              </a:lnSpc>
            </a:pPr>
            <a:r>
              <a:rPr lang="sr-Latn-CS" sz="2000" smtClean="0"/>
              <a:t>Марихуана-еуфорија, пасивна екстаза, сан, настају поремећаји метаболизма, </a:t>
            </a:r>
            <a:r>
              <a:rPr lang="ru-RU" sz="2000" smtClean="0"/>
              <a:t>проблеми у краткотрајном памћењу, смањена способност концентрације и учења, промењена перцепција стварности (утисак да време протиче спорије), повишење сензибилитета - нарочито када се ради о бојама, укусу и музици, поремећаји равнотеже и координације покрета, а при узимању већих количина може доћи и до снажних халуцинација</a:t>
            </a:r>
            <a:r>
              <a:rPr lang="sr-Latn-CS" sz="2000" smtClean="0"/>
              <a:t>, </a:t>
            </a:r>
          </a:p>
          <a:p>
            <a:pPr>
              <a:lnSpc>
                <a:spcPct val="90000"/>
              </a:lnSpc>
            </a:pPr>
            <a:r>
              <a:rPr lang="sr-Latn-CS" sz="2000" smtClean="0"/>
              <a:t>р</a:t>
            </a:r>
            <a:r>
              <a:rPr lang="ru-RU" sz="2000" smtClean="0"/>
              <a:t>ад срца је убрзан, крвни притисак повишен</a:t>
            </a:r>
            <a:r>
              <a:rPr lang="sr-Latn-CS" sz="2000" smtClean="0"/>
              <a:t>,</a:t>
            </a:r>
          </a:p>
          <a:p>
            <a:pPr>
              <a:lnSpc>
                <a:spcPct val="90000"/>
              </a:lnSpc>
            </a:pPr>
            <a:r>
              <a:rPr lang="ru-RU" sz="2000" smtClean="0"/>
              <a:t>сушење уста, очи су црвене са проширеним зеницама</a:t>
            </a:r>
            <a:endParaRPr lang="sr-Latn-CS" sz="2000" smtClean="0"/>
          </a:p>
          <a:p>
            <a:pPr>
              <a:lnSpc>
                <a:spcPct val="90000"/>
              </a:lnSpc>
            </a:pPr>
            <a:r>
              <a:rPr lang="sr-Latn-CS" sz="2000" smtClean="0"/>
              <a:t>плућне болести, поремећај менструалног циклуса, смањење нивоа тестостерона, смањење плодности, оштећење мозга</a:t>
            </a:r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sr-Latn-CS" b="1" smtClean="0"/>
              <a:t>5. Друге супстанце</a:t>
            </a:r>
          </a:p>
          <a:p>
            <a:pPr>
              <a:lnSpc>
                <a:spcPct val="90000"/>
              </a:lnSpc>
            </a:pPr>
            <a:r>
              <a:rPr lang="sr-Latn-CS" sz="2000" smtClean="0"/>
              <a:t> органски растварачи преко коже или инхалацијом</a:t>
            </a:r>
            <a:endParaRPr lang="en-US" sz="2000" smtClean="0"/>
          </a:p>
        </p:txBody>
      </p:sp>
      <p:pic>
        <p:nvPicPr>
          <p:cNvPr id="316422" name="Picture 6" descr="185px-Hashis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1762125" cy="1304925"/>
          </a:xfrm>
          <a:prstGeom prst="rect">
            <a:avLst/>
          </a:prstGeom>
          <a:noFill/>
        </p:spPr>
      </p:pic>
      <p:pic>
        <p:nvPicPr>
          <p:cNvPr id="316424" name="Picture 8" descr="upload.wikimedia.org/wikipedia/commons/7/79/Can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228600"/>
            <a:ext cx="1589088" cy="1905000"/>
          </a:xfrm>
          <a:prstGeom prst="rect">
            <a:avLst/>
          </a:prstGeom>
          <a:noFill/>
        </p:spPr>
      </p:pic>
    </p:spTree>
  </p:cSld>
  <p:clrMapOvr>
    <a:masterClrMapping/>
  </p:clrMapOvr>
  <p:transition advTm="91835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r-Latn-CS" sz="4000" b="1" smtClean="0"/>
              <a:t>Концепт менталног здравља и менталне болести</a:t>
            </a:r>
            <a:endParaRPr lang="en-US" sz="4000" b="1" smtClean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r-Cyrl-RS" sz="2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sz="2800" dirty="0" smtClean="0"/>
              <a:t>Светска здравствена организација дефинише ментално здравље: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r-Cyrl-RS" sz="2400" dirty="0" smtClean="0"/>
              <a:t>као стање социјалног и емотивног благостања,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r-Cyrl-RS" sz="2400" dirty="0" smtClean="0"/>
              <a:t>у коме особа остварује све своје способности,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r-Cyrl-RS" sz="2400" dirty="0" smtClean="0"/>
              <a:t>може да подносе све животне стресове,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r-Cyrl-RS" sz="2400" dirty="0" smtClean="0"/>
              <a:t>продуктивно и плодно ради и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sr-Cyrl-RS" sz="2400" dirty="0" smtClean="0"/>
              <a:t>доприноси својој заједници.</a:t>
            </a:r>
          </a:p>
          <a:p>
            <a:pPr algn="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Cyrl-RS" sz="2800" dirty="0" smtClean="0"/>
          </a:p>
          <a:p>
            <a:pPr algn="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Cyrl-RS" sz="2800" dirty="0" smtClean="0"/>
          </a:p>
          <a:p>
            <a:pPr algn="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1600" dirty="0" smtClean="0"/>
              <a:t>W</a:t>
            </a:r>
            <a:r>
              <a:rPr lang="sr-Latn-RS" sz="1600" dirty="0"/>
              <a:t>H</a:t>
            </a:r>
            <a:r>
              <a:rPr lang="sr-Cyrl-CS" sz="1600" dirty="0" smtClean="0"/>
              <a:t>О</a:t>
            </a:r>
            <a:r>
              <a:rPr lang="sr-Cyrl-RS" sz="1600" dirty="0" smtClean="0"/>
              <a:t>, </a:t>
            </a:r>
            <a:r>
              <a:rPr lang="en-US" sz="1600" dirty="0" smtClean="0"/>
              <a:t>2001</a:t>
            </a:r>
            <a:r>
              <a:rPr lang="sr-Cyrl-RS" sz="1600" dirty="0" smtClean="0"/>
              <a:t>. </a:t>
            </a:r>
            <a:r>
              <a:rPr lang="sr-Cyrl-CS" sz="1600" dirty="0"/>
              <a:t>Strengthening mental health promotion</a:t>
            </a:r>
            <a:r>
              <a:rPr lang="en-US" sz="1600" dirty="0"/>
              <a:t>. </a:t>
            </a:r>
            <a:r>
              <a:rPr lang="sr-Cyrl-CS" sz="1600" dirty="0"/>
              <a:t>Geneva</a:t>
            </a:r>
            <a:r>
              <a:rPr lang="en-US" sz="1600" dirty="0"/>
              <a:t>, W</a:t>
            </a:r>
            <a:r>
              <a:rPr lang="sr-Cyrl-CS" sz="1600" dirty="0"/>
              <a:t>orld Health Organization</a:t>
            </a:r>
            <a:endParaRPr lang="sr-Latn-RS" sz="1600" dirty="0"/>
          </a:p>
          <a:p>
            <a:pPr algn="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1600" dirty="0" smtClean="0"/>
          </a:p>
        </p:txBody>
      </p:sp>
    </p:spTree>
  </p:cSld>
  <p:clrMapOvr>
    <a:masterClrMapping/>
  </p:clrMapOvr>
  <p:transition advTm="17992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Фазе наркоманије</a:t>
            </a:r>
            <a:endParaRPr lang="en-US" dirty="0" smtClean="0"/>
          </a:p>
        </p:txBody>
      </p:sp>
      <p:sp>
        <p:nvSpPr>
          <p:cNvPr id="31744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mtClean="0"/>
              <a:t>1. фаза експериментисања са злоупотребом-упознавање са ефектима</a:t>
            </a:r>
          </a:p>
          <a:p>
            <a:pPr>
              <a:lnSpc>
                <a:spcPct val="90000"/>
              </a:lnSpc>
            </a:pPr>
            <a:r>
              <a:rPr lang="sr-Latn-CS" smtClean="0"/>
              <a:t>2. осећај жеље за психоактивном супстанцом</a:t>
            </a:r>
          </a:p>
          <a:p>
            <a:pPr>
              <a:lnSpc>
                <a:spcPct val="90000"/>
              </a:lnSpc>
            </a:pPr>
            <a:r>
              <a:rPr lang="sr-Latn-CS" smtClean="0"/>
              <a:t>3. губитак контроле над животом, све усмерено на набавку робе, деградација личности</a:t>
            </a:r>
          </a:p>
          <a:p>
            <a:pPr>
              <a:lnSpc>
                <a:spcPct val="90000"/>
              </a:lnSpc>
            </a:pPr>
            <a:r>
              <a:rPr lang="sr-Latn-CS" smtClean="0"/>
              <a:t>4. Узимање дроге да би се избегао апстиненцијални синдром</a:t>
            </a:r>
            <a:endParaRPr lang="en-US" smtClean="0"/>
          </a:p>
        </p:txBody>
      </p:sp>
    </p:spTree>
  </p:cSld>
  <p:clrMapOvr>
    <a:masterClrMapping/>
  </p:clrMapOvr>
  <p:transition advTm="24737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Превенција</a:t>
            </a:r>
            <a:endParaRPr lang="en-US" smtClean="0"/>
          </a:p>
        </p:txBody>
      </p:sp>
      <p:sp>
        <p:nvSpPr>
          <p:cNvPr id="3184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800" smtClean="0"/>
              <a:t>Промовисати здраве стилове живота и позитиван став према здрављу у породици и школи</a:t>
            </a:r>
          </a:p>
          <a:p>
            <a:r>
              <a:rPr lang="sr-Latn-CS" sz="2800" smtClean="0"/>
              <a:t>Деца се уче да се одупру негативним утицајима</a:t>
            </a:r>
          </a:p>
          <a:p>
            <a:r>
              <a:rPr lang="sr-Latn-CS" sz="2800" smtClean="0"/>
              <a:t>Програм треба да воде вршњаци који имају позитиван став и улогу лидера, уз помоћ лекара, психолога, педагога, наставника</a:t>
            </a:r>
          </a:p>
          <a:p>
            <a:r>
              <a:rPr lang="sr-Latn-CS" sz="2800" smtClean="0"/>
              <a:t>Лечење: блокатори опиоидних рецептора, метод ултрабрзе детоксикације, психотерапија</a:t>
            </a:r>
          </a:p>
          <a:p>
            <a:endParaRPr lang="en-US" sz="2800" smtClean="0"/>
          </a:p>
        </p:txBody>
      </p:sp>
    </p:spTree>
  </p:cSld>
  <p:clrMapOvr>
    <a:masterClrMapping/>
  </p:clrMapOvr>
  <p:transition advTm="39071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Пушење</a:t>
            </a:r>
            <a:endParaRPr lang="en-US" smtClean="0"/>
          </a:p>
        </p:txBody>
      </p:sp>
      <p:sp>
        <p:nvSpPr>
          <p:cNvPr id="2795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800" smtClean="0"/>
              <a:t>У Србији је преваленца пушења међу највишим у Европи</a:t>
            </a:r>
          </a:p>
          <a:p>
            <a:r>
              <a:rPr lang="sr-Latn-CS" sz="2800" smtClean="0"/>
              <a:t>48% мушкараца</a:t>
            </a:r>
          </a:p>
          <a:p>
            <a:r>
              <a:rPr lang="sr-Latn-CS" sz="2800" smtClean="0"/>
              <a:t>33,6% жена</a:t>
            </a:r>
          </a:p>
          <a:p>
            <a:r>
              <a:rPr lang="sr-Latn-CS" sz="2800" smtClean="0"/>
              <a:t>Велики проценат младих је изложено дуванском диму у својим домовима (пасивни пушачи)</a:t>
            </a:r>
          </a:p>
          <a:p>
            <a:r>
              <a:rPr lang="sr-Latn-CS" sz="2800" smtClean="0"/>
              <a:t>Цигарете у себи садрже бројне састојке који угрожавају здравље као што су никотин, катран, угљен-моноксид...</a:t>
            </a:r>
            <a:endParaRPr lang="en-US" sz="2800" smtClean="0"/>
          </a:p>
        </p:txBody>
      </p:sp>
    </p:spTree>
  </p:cSld>
  <p:clrMapOvr>
    <a:masterClrMapping/>
  </p:clrMapOvr>
  <p:transition advTm="32488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Никотин</a:t>
            </a:r>
            <a:endParaRPr lang="en-US" smtClean="0"/>
          </a:p>
        </p:txBody>
      </p:sp>
      <p:sp>
        <p:nvSpPr>
          <p:cNvPr id="2805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800" smtClean="0"/>
              <a:t>Алкалоид</a:t>
            </a:r>
          </a:p>
          <a:p>
            <a:r>
              <a:rPr lang="sr-Latn-CS" sz="2800" smtClean="0"/>
              <a:t>Стимулише центар </a:t>
            </a:r>
            <a:r>
              <a:rPr lang="en-US" sz="2800" smtClean="0"/>
              <a:t>nervus</a:t>
            </a:r>
            <a:r>
              <a:rPr lang="sr-Latn-CS" sz="2800" smtClean="0"/>
              <a:t>-</a:t>
            </a:r>
            <a:r>
              <a:rPr lang="en-US" sz="2800" smtClean="0"/>
              <a:t>a vagus-a </a:t>
            </a:r>
            <a:r>
              <a:rPr lang="sr-Latn-CS" sz="2800" smtClean="0"/>
              <a:t>и еметички центар</a:t>
            </a:r>
          </a:p>
          <a:p>
            <a:r>
              <a:rPr lang="sr-Latn-CS" sz="2800" smtClean="0"/>
              <a:t>У малим дозама има стимулативно дејство, док у већим дозама прво изазива стимулацију, а после доводи до депресије нервног система</a:t>
            </a:r>
          </a:p>
          <a:p>
            <a:r>
              <a:rPr lang="sr-Latn-CS" sz="2800" smtClean="0"/>
              <a:t>Хемијски сличан ацетилхолину, поспешује лучење допамина-изазива осећај задовољства</a:t>
            </a:r>
            <a:endParaRPr lang="en-US" sz="2800" smtClean="0"/>
          </a:p>
        </p:txBody>
      </p:sp>
    </p:spTree>
  </p:cSld>
  <p:clrMapOvr>
    <a:masterClrMapping/>
  </p:clrMapOvr>
  <p:transition advTm="22502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Ефекат никотина по системима</a:t>
            </a:r>
            <a:endParaRPr lang="en-US" smtClean="0"/>
          </a:p>
        </p:txBody>
      </p:sp>
      <p:sp>
        <p:nvSpPr>
          <p:cNvPr id="2816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400" b="1" smtClean="0"/>
              <a:t>ЦНС</a:t>
            </a:r>
            <a:r>
              <a:rPr lang="sr-Latn-CS" sz="2400" smtClean="0"/>
              <a:t>-тремор, грчеви</a:t>
            </a:r>
          </a:p>
          <a:p>
            <a:pPr>
              <a:lnSpc>
                <a:spcPct val="90000"/>
              </a:lnSpc>
            </a:pPr>
            <a:r>
              <a:rPr lang="sr-Latn-CS" sz="2400" b="1" smtClean="0"/>
              <a:t>Респираторни</a:t>
            </a:r>
            <a:r>
              <a:rPr lang="sr-Latn-CS" sz="2400" smtClean="0"/>
              <a:t> </a:t>
            </a:r>
            <a:r>
              <a:rPr lang="sr-Latn-CS" sz="2400" b="1" smtClean="0"/>
              <a:t>систем</a:t>
            </a:r>
            <a:r>
              <a:rPr lang="sr-Latn-CS" sz="2400" smtClean="0"/>
              <a:t>-стимулише дисање и респираторну секрецију</a:t>
            </a:r>
          </a:p>
          <a:p>
            <a:pPr>
              <a:lnSpc>
                <a:spcPct val="90000"/>
              </a:lnSpc>
            </a:pPr>
            <a:r>
              <a:rPr lang="sr-Latn-CS" sz="2400" b="1" smtClean="0"/>
              <a:t>КВС</a:t>
            </a:r>
            <a:r>
              <a:rPr lang="sr-Latn-CS" sz="2400" smtClean="0"/>
              <a:t>-брадикардија, касније тахикардија, аритмије, пораст ТА, вазоконстрикција коронарних крвних судова, оштећује зидове артерија, повећава наслаге холесторола, срчани мишић мора јаче да ради</a:t>
            </a:r>
          </a:p>
          <a:p>
            <a:pPr>
              <a:lnSpc>
                <a:spcPct val="90000"/>
              </a:lnSpc>
            </a:pPr>
            <a:r>
              <a:rPr lang="sr-Latn-CS" sz="2400" b="1" smtClean="0"/>
              <a:t>ГИТ</a:t>
            </a:r>
            <a:r>
              <a:rPr lang="sr-Latn-CS" sz="2400" smtClean="0"/>
              <a:t>-мучнина, повраћање, касније смањена моторна активност желуца и црева</a:t>
            </a:r>
          </a:p>
          <a:p>
            <a:pPr>
              <a:lnSpc>
                <a:spcPct val="90000"/>
              </a:lnSpc>
            </a:pPr>
            <a:r>
              <a:rPr lang="sr-Latn-CS" sz="2400" b="1" smtClean="0"/>
              <a:t>Око-</a:t>
            </a:r>
            <a:r>
              <a:rPr lang="sr-Latn-CS" sz="2400" smtClean="0"/>
              <a:t>сужење зеница, касније проширење</a:t>
            </a:r>
          </a:p>
          <a:p>
            <a:pPr>
              <a:lnSpc>
                <a:spcPct val="90000"/>
              </a:lnSpc>
            </a:pPr>
            <a:r>
              <a:rPr lang="sr-Latn-CS" sz="2400" b="1" smtClean="0"/>
              <a:t>Остали ефекти-</a:t>
            </a:r>
            <a:r>
              <a:rPr lang="sr-Latn-CS" sz="2400" smtClean="0"/>
              <a:t> повећава гликемију, смањује диурезу</a:t>
            </a:r>
            <a:endParaRPr lang="en-US" sz="2400" smtClean="0"/>
          </a:p>
        </p:txBody>
      </p:sp>
    </p:spTree>
  </p:cSld>
  <p:clrMapOvr>
    <a:masterClrMapping/>
  </p:clrMapOvr>
  <p:transition advTm="51708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Пушење и ризик за рак</a:t>
            </a:r>
            <a:endParaRPr lang="en-US" smtClean="0"/>
          </a:p>
        </p:txBody>
      </p:sp>
      <p:sp>
        <p:nvSpPr>
          <p:cNvPr id="2826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mtClean="0"/>
              <a:t>Процењује се да је пушење одговорно за трећину смртних исхода од малигних болести</a:t>
            </a:r>
          </a:p>
          <a:p>
            <a:r>
              <a:rPr lang="sr-Latn-CS" smtClean="0"/>
              <a:t>Постоји повезаност пушења и рака плућа, грла, усне дупље, једњака, бешике, бубрега, панкреаса, грлића материце, желуца, јетре, колона и ректума.</a:t>
            </a:r>
            <a:endParaRPr lang="en-US" smtClean="0"/>
          </a:p>
        </p:txBody>
      </p:sp>
    </p:spTree>
  </p:cSld>
  <p:clrMapOvr>
    <a:masterClrMapping/>
  </p:clrMapOvr>
  <p:transition advTm="20978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4000" smtClean="0"/>
              <a:t>Пушење и ризик за церебро- и кардиоваскуларна обољења</a:t>
            </a:r>
            <a:endParaRPr lang="en-US" sz="4000" smtClean="0"/>
          </a:p>
        </p:txBody>
      </p:sp>
      <p:sp>
        <p:nvSpPr>
          <p:cNvPr id="2836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400" smtClean="0"/>
              <a:t>Пушење је значајан фактор ризика развоја исхемијске болести срца, а престанак пушења узрокује њену редукцију.</a:t>
            </a:r>
          </a:p>
          <a:p>
            <a:pPr>
              <a:lnSpc>
                <a:spcPct val="90000"/>
              </a:lnSpc>
            </a:pPr>
            <a:r>
              <a:rPr lang="sr-Latn-CS" sz="2400" smtClean="0"/>
              <a:t>Престанком пушења смањује се ризик од КВБ за око 50% у току 1г, а изједначава се са ризиком непушача тек након 5-15 г.</a:t>
            </a:r>
          </a:p>
          <a:p>
            <a:pPr>
              <a:lnSpc>
                <a:spcPct val="90000"/>
              </a:lnSpc>
            </a:pPr>
            <a:r>
              <a:rPr lang="sr-Latn-CS" sz="2400" smtClean="0"/>
              <a:t>Као мера примарне превенције прекид пушења саветује се особама без КВБ тегоба, а као мера секундарне превенције код особа које се лече од КВБ.</a:t>
            </a:r>
          </a:p>
          <a:p>
            <a:pPr>
              <a:lnSpc>
                <a:spcPct val="90000"/>
              </a:lnSpc>
            </a:pPr>
            <a:r>
              <a:rPr lang="sr-Latn-CS" sz="2400" smtClean="0"/>
              <a:t>Пушење је повезано са 50% већим ризиком од можданог удара у свим старосним групама, а прекид пушења враћа ризик на уобичајни за популацију за 2-5г.</a:t>
            </a:r>
          </a:p>
          <a:p>
            <a:pPr>
              <a:lnSpc>
                <a:spcPct val="90000"/>
              </a:lnSpc>
            </a:pPr>
            <a:endParaRPr lang="en-US" sz="2400" smtClean="0"/>
          </a:p>
        </p:txBody>
      </p:sp>
    </p:spTree>
  </p:cSld>
  <p:clrMapOvr>
    <a:masterClrMapping/>
  </p:clrMapOvr>
  <p:transition advTm="24483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36576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FFFF00"/>
                </a:solidFill>
              </a:rPr>
              <a:t/>
            </a:r>
            <a:br>
              <a:rPr lang="en-US" b="1" smtClean="0">
                <a:solidFill>
                  <a:srgbClr val="FFFF00"/>
                </a:solidFill>
              </a:rPr>
            </a:br>
            <a:r>
              <a:rPr lang="en-US" b="1" smtClean="0">
                <a:solidFill>
                  <a:srgbClr val="FFFF00"/>
                </a:solidFill>
              </a:rPr>
              <a:t/>
            </a:r>
            <a:br>
              <a:rPr lang="en-US" b="1" smtClean="0">
                <a:solidFill>
                  <a:srgbClr val="FFFF00"/>
                </a:solidFill>
              </a:rPr>
            </a:br>
            <a:r>
              <a:rPr lang="sr-Cyrl-CS" sz="4000" b="1" smtClean="0"/>
              <a:t>БИХЕВИОРАЛНЕ</a:t>
            </a:r>
            <a:r>
              <a:rPr lang="en-US" sz="4000" b="1" smtClean="0"/>
              <a:t> </a:t>
            </a:r>
            <a:r>
              <a:rPr lang="sr-Cyrl-CS" sz="4000" b="1" smtClean="0"/>
              <a:t>ЗАВИСНОСТИ</a:t>
            </a:r>
            <a:r>
              <a:rPr lang="sl-SI" sz="4800" b="1" smtClean="0"/>
              <a:t> </a:t>
            </a:r>
            <a:r>
              <a:rPr lang="en-US" sz="4800" b="1" smtClean="0"/>
              <a:t/>
            </a:r>
            <a:br>
              <a:rPr lang="en-US" sz="4800" b="1" smtClean="0"/>
            </a:br>
            <a:r>
              <a:rPr lang="sl-SI" sz="4000" b="1" smtClean="0"/>
              <a:t>- </a:t>
            </a:r>
            <a:r>
              <a:rPr lang="sr-Cyrl-CS" sz="4000" b="1" smtClean="0"/>
              <a:t>НЕХЕМИЈСКЕ</a:t>
            </a:r>
            <a:r>
              <a:rPr lang="en-US" sz="4000" b="1" smtClean="0"/>
              <a:t> </a:t>
            </a:r>
            <a:r>
              <a:rPr lang="sr-Cyrl-CS" sz="4000" b="1" smtClean="0"/>
              <a:t>ЗАВИСНОСТИ</a:t>
            </a:r>
            <a:r>
              <a:rPr lang="sl-SI" sz="4000" b="1" smtClean="0"/>
              <a:t> </a:t>
            </a:r>
            <a:endParaRPr lang="en-US" sz="4800" b="1" smtClean="0"/>
          </a:p>
        </p:txBody>
      </p:sp>
    </p:spTree>
  </p:cSld>
  <p:clrMapOvr>
    <a:masterClrMapping/>
  </p:clrMapOvr>
  <p:transition advTm="2137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Cyrl-CS" sz="3200" smtClean="0">
                <a:latin typeface="Arial Black" pitchFamily="34" charset="0"/>
              </a:rPr>
              <a:t>Нехемијске</a:t>
            </a:r>
            <a:r>
              <a:rPr lang="sr-Latn-CS" sz="3200" smtClean="0">
                <a:latin typeface="Arial Black" pitchFamily="34" charset="0"/>
              </a:rPr>
              <a:t> “</a:t>
            </a:r>
            <a:r>
              <a:rPr lang="sr-Cyrl-CS" sz="3200" smtClean="0">
                <a:latin typeface="Arial Black" pitchFamily="34" charset="0"/>
              </a:rPr>
              <a:t>нове</a:t>
            </a:r>
            <a:r>
              <a:rPr lang="sr-Latn-CS" sz="3200" smtClean="0">
                <a:latin typeface="Arial Black" pitchFamily="34" charset="0"/>
              </a:rPr>
              <a:t>” </a:t>
            </a:r>
            <a:r>
              <a:rPr lang="sr-Cyrl-CS" sz="3200" smtClean="0">
                <a:latin typeface="Arial Black" pitchFamily="34" charset="0"/>
              </a:rPr>
              <a:t>зависности</a:t>
            </a:r>
            <a:endParaRPr lang="sr-Latn-CS" sz="3200" smtClean="0">
              <a:latin typeface="Arial Black" pitchFamily="34" charset="0"/>
            </a:endParaRPr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sr-Cyrl-CS" sz="2800" smtClean="0">
                <a:latin typeface="Arial" charset="0"/>
              </a:rPr>
              <a:t>Зависност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од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игара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на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срећу</a:t>
            </a:r>
            <a:r>
              <a:rPr lang="sr-Latn-CS" sz="2800" smtClean="0">
                <a:latin typeface="Arial" charset="0"/>
              </a:rPr>
              <a:t> – “</a:t>
            </a:r>
            <a:r>
              <a:rPr lang="sr-Cyrl-CS" sz="2800" smtClean="0">
                <a:latin typeface="Arial" charset="0"/>
              </a:rPr>
              <a:t>патолошко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коцкање</a:t>
            </a:r>
            <a:r>
              <a:rPr lang="sr-Latn-CS" sz="2800" smtClean="0">
                <a:latin typeface="Arial" charset="0"/>
              </a:rPr>
              <a:t>”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sr-Cyrl-CS" sz="2800" smtClean="0">
                <a:latin typeface="Arial" charset="0"/>
              </a:rPr>
              <a:t>Зависност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од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интернета</a:t>
            </a:r>
            <a:endParaRPr lang="sr-Latn-CS" sz="2800" smtClean="0">
              <a:latin typeface="Arial" charset="0"/>
            </a:endParaRP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sr-Cyrl-CS" sz="2800" smtClean="0">
                <a:latin typeface="Arial" charset="0"/>
              </a:rPr>
              <a:t>Зависност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од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мобилног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телефона</a:t>
            </a:r>
            <a:endParaRPr lang="sr-Latn-CS" sz="2800" smtClean="0">
              <a:latin typeface="Arial" charset="0"/>
            </a:endParaRP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sr-Cyrl-CS" sz="2800" smtClean="0">
                <a:latin typeface="Arial" charset="0"/>
              </a:rPr>
              <a:t>Зависност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од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телевизије</a:t>
            </a:r>
            <a:endParaRPr lang="sr-Latn-CS" sz="2800" smtClean="0">
              <a:latin typeface="Arial" charset="0"/>
            </a:endParaRP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sr-Cyrl-CS" sz="2800" smtClean="0">
                <a:latin typeface="Arial" charset="0"/>
              </a:rPr>
              <a:t>Зависност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од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куповине</a:t>
            </a:r>
            <a:endParaRPr lang="sr-Latn-CS" sz="2800" smtClean="0">
              <a:latin typeface="Arial" charset="0"/>
            </a:endParaRP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sr-Cyrl-CS" sz="2800" smtClean="0">
                <a:latin typeface="Arial" charset="0"/>
              </a:rPr>
              <a:t>Зависност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од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рада</a:t>
            </a:r>
            <a:endParaRPr lang="sr-Latn-CS" sz="2800" smtClean="0">
              <a:latin typeface="Arial" charset="0"/>
            </a:endParaRP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sr-Cyrl-CS" sz="2800" smtClean="0">
                <a:latin typeface="Arial" charset="0"/>
              </a:rPr>
              <a:t>Зависност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од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секса</a:t>
            </a:r>
            <a:endParaRPr lang="sr-Latn-CS" sz="2800" smtClean="0">
              <a:latin typeface="Arial" charset="0"/>
            </a:endParaRPr>
          </a:p>
        </p:txBody>
      </p:sp>
    </p:spTree>
  </p:cSld>
  <p:clrMapOvr>
    <a:masterClrMapping/>
  </p:clrMapOvr>
  <p:transition advTm="12475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Cyrl-CS" sz="3200" smtClean="0">
                <a:latin typeface="Arial Black" pitchFamily="34" charset="0"/>
              </a:rPr>
              <a:t>Како</a:t>
            </a:r>
            <a:r>
              <a:rPr lang="sr-Latn-CS" sz="3200" smtClean="0">
                <a:latin typeface="Arial Black" pitchFamily="34" charset="0"/>
              </a:rPr>
              <a:t> </a:t>
            </a:r>
            <a:r>
              <a:rPr lang="sr-Cyrl-CS" sz="3200" smtClean="0">
                <a:latin typeface="Arial Black" pitchFamily="34" charset="0"/>
              </a:rPr>
              <a:t>навика</a:t>
            </a:r>
            <a:r>
              <a:rPr lang="sr-Latn-CS" sz="3200" smtClean="0">
                <a:latin typeface="Arial Black" pitchFamily="34" charset="0"/>
              </a:rPr>
              <a:t> </a:t>
            </a:r>
            <a:r>
              <a:rPr lang="sr-Cyrl-CS" sz="3200" smtClean="0">
                <a:latin typeface="Arial Black" pitchFamily="34" charset="0"/>
              </a:rPr>
              <a:t>постаје</a:t>
            </a:r>
            <a:r>
              <a:rPr lang="sr-Latn-CS" sz="3200" smtClean="0">
                <a:latin typeface="Arial Black" pitchFamily="34" charset="0"/>
              </a:rPr>
              <a:t> </a:t>
            </a:r>
            <a:r>
              <a:rPr lang="sr-Cyrl-CS" sz="3200" smtClean="0">
                <a:latin typeface="Arial Black" pitchFamily="34" charset="0"/>
              </a:rPr>
              <a:t>зависност</a:t>
            </a:r>
            <a:r>
              <a:rPr lang="sr-Latn-CS" sz="3200" smtClean="0">
                <a:latin typeface="Arial Black" pitchFamily="34" charset="0"/>
              </a:rPr>
              <a:t>?</a:t>
            </a:r>
            <a:br>
              <a:rPr lang="sr-Latn-CS" sz="3200" smtClean="0">
                <a:latin typeface="Arial Black" pitchFamily="34" charset="0"/>
              </a:rPr>
            </a:br>
            <a:endParaRPr lang="sr-Latn-CS" sz="3200" smtClean="0">
              <a:latin typeface="Arial Black" pitchFamily="34" charset="0"/>
            </a:endParaRPr>
          </a:p>
        </p:txBody>
      </p:sp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57400"/>
            <a:ext cx="8229600" cy="4038600"/>
          </a:xfrm>
        </p:spPr>
        <p:txBody>
          <a:bodyPr/>
          <a:lstStyle/>
          <a:p>
            <a:pPr eaLnBrk="1" hangingPunct="1"/>
            <a:r>
              <a:rPr lang="sr-Cyrl-CS" sz="2800" b="1" smtClean="0">
                <a:latin typeface="Arial" charset="0"/>
              </a:rPr>
              <a:t>Губитак</a:t>
            </a:r>
            <a:r>
              <a:rPr lang="sr-Latn-C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контроле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појединца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над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својим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понашањем</a:t>
            </a:r>
            <a:endParaRPr lang="sr-Latn-CS" sz="2800" smtClean="0">
              <a:latin typeface="Arial" charset="0"/>
            </a:endParaRPr>
          </a:p>
          <a:p>
            <a:pPr eaLnBrk="1" hangingPunct="1"/>
            <a:r>
              <a:rPr lang="sr-Cyrl-CS" sz="2800" b="1" smtClean="0">
                <a:latin typeface="Arial" charset="0"/>
              </a:rPr>
              <a:t>Апстиненцијална</a:t>
            </a:r>
            <a:r>
              <a:rPr lang="sr-Latn-C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криза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ако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особа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нешто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не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упражњава</a:t>
            </a:r>
            <a:endParaRPr lang="sr-Latn-CS" sz="2800" smtClean="0">
              <a:latin typeface="Arial" charset="0"/>
            </a:endParaRPr>
          </a:p>
          <a:p>
            <a:pPr eaLnBrk="1" hangingPunct="1"/>
            <a:r>
              <a:rPr lang="sr-Cyrl-CS" sz="2800" smtClean="0">
                <a:latin typeface="Arial" charset="0"/>
              </a:rPr>
              <a:t>Све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већа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преокупираност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извесном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активношћу</a:t>
            </a:r>
            <a:endParaRPr lang="sr-Latn-CS" sz="2800" smtClean="0">
              <a:latin typeface="Arial" charset="0"/>
            </a:endParaRPr>
          </a:p>
          <a:p>
            <a:pPr eaLnBrk="1" hangingPunct="1"/>
            <a:r>
              <a:rPr lang="sr-Cyrl-CS" sz="2800" b="1" smtClean="0">
                <a:latin typeface="Arial" charset="0"/>
              </a:rPr>
              <a:t>Губитак</a:t>
            </a:r>
            <a:r>
              <a:rPr lang="sr-Latn-C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интересовања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за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све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друго</a:t>
            </a:r>
            <a:endParaRPr lang="sr-Latn-CS" sz="2800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Latn-CS" smtClean="0"/>
              <a:t>   </a:t>
            </a:r>
            <a:endParaRPr lang="sr-Latn-CS" sz="1800" smtClean="0">
              <a:latin typeface="Arial" charset="0"/>
            </a:endParaRPr>
          </a:p>
        </p:txBody>
      </p:sp>
    </p:spTree>
  </p:cSld>
  <p:clrMapOvr>
    <a:masterClrMapping/>
  </p:clrMapOvr>
  <p:transition advTm="211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mtClean="0"/>
              <a:t>Ментална хигијена</a:t>
            </a:r>
            <a:r>
              <a:rPr lang="sr-Latn-CS" sz="4000" b="1" smtClean="0"/>
              <a:t>-дефиниција</a:t>
            </a:r>
            <a:endParaRPr lang="en-US" sz="4000" b="1" smtClean="0"/>
          </a:p>
        </p:txBody>
      </p:sp>
      <p:sp>
        <p:nvSpPr>
          <p:cNvPr id="2846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Ментална хигијена је превентивна медицинска грана која представља скуп мера и специјализованих техника </a:t>
            </a:r>
            <a:r>
              <a:rPr lang="sr-Latn-CS" sz="2800" smtClean="0"/>
              <a:t>з</a:t>
            </a:r>
            <a:r>
              <a:rPr lang="en-US" sz="2800" smtClean="0"/>
              <a:t>а спре</a:t>
            </a:r>
            <a:r>
              <a:rPr lang="sr-Latn-CS" sz="2800" smtClean="0"/>
              <a:t>ч</a:t>
            </a:r>
            <a:r>
              <a:rPr lang="en-US" sz="2800" smtClean="0"/>
              <a:t>авањ</a:t>
            </a:r>
            <a:r>
              <a:rPr lang="sr-Latn-CS" sz="2800" smtClean="0"/>
              <a:t>е </a:t>
            </a:r>
            <a:r>
              <a:rPr lang="en-US" sz="2800" smtClean="0"/>
              <a:t>менталних болести и унапре</a:t>
            </a:r>
            <a:r>
              <a:rPr lang="sr-Latn-CS" sz="2800" smtClean="0"/>
              <a:t>ђ</a:t>
            </a:r>
            <a:r>
              <a:rPr lang="en-US" sz="2800" smtClean="0"/>
              <a:t>ењ</a:t>
            </a:r>
            <a:r>
              <a:rPr lang="sr-Latn-CS" sz="2800" smtClean="0"/>
              <a:t>е</a:t>
            </a:r>
            <a:r>
              <a:rPr lang="en-US" sz="2800" smtClean="0"/>
              <a:t> менталног зравља.</a:t>
            </a:r>
            <a:endParaRPr lang="sr-Latn-CS" sz="2800" smtClean="0"/>
          </a:p>
          <a:p>
            <a:endParaRPr lang="en-US" smtClean="0"/>
          </a:p>
        </p:txBody>
      </p:sp>
    </p:spTree>
  </p:cSld>
  <p:clrMapOvr>
    <a:masterClrMapping/>
  </p:clrMapOvr>
  <p:transition advTm="12486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r-Latn-CS" sz="3600" smtClean="0">
                <a:latin typeface="Arial Black" pitchFamily="34" charset="0"/>
              </a:rPr>
              <a:t> “Н</a:t>
            </a:r>
            <a:r>
              <a:rPr lang="sr-Cyrl-CS" sz="3600" smtClean="0">
                <a:latin typeface="Arial Black" pitchFamily="34" charset="0"/>
              </a:rPr>
              <a:t>ове</a:t>
            </a:r>
            <a:r>
              <a:rPr lang="sr-Latn-CS" sz="3600" smtClean="0">
                <a:latin typeface="Arial Black" pitchFamily="34" charset="0"/>
              </a:rPr>
              <a:t>” </a:t>
            </a:r>
            <a:r>
              <a:rPr lang="sr-Cyrl-CS" sz="3600" smtClean="0">
                <a:latin typeface="Arial Black" pitchFamily="34" charset="0"/>
              </a:rPr>
              <a:t>зависности</a:t>
            </a:r>
            <a:r>
              <a:rPr lang="sr-Latn-CS" sz="3600" smtClean="0">
                <a:latin typeface="Arial Black" pitchFamily="34" charset="0"/>
              </a:rPr>
              <a:t>-</a:t>
            </a:r>
            <a:r>
              <a:rPr lang="sr-Cyrl-CS" sz="3600" smtClean="0">
                <a:latin typeface="Arial Black" pitchFamily="34" charset="0"/>
              </a:rPr>
              <a:t>нови</a:t>
            </a:r>
            <a:r>
              <a:rPr lang="sr-Latn-CS" sz="3600" smtClean="0">
                <a:latin typeface="Arial Black" pitchFamily="34" charset="0"/>
              </a:rPr>
              <a:t> </a:t>
            </a:r>
            <a:r>
              <a:rPr lang="sr-Cyrl-CS" sz="3600" smtClean="0">
                <a:latin typeface="Arial Black" pitchFamily="34" charset="0"/>
              </a:rPr>
              <a:t>предуслови</a:t>
            </a:r>
            <a:endParaRPr lang="sr-Latn-CS" sz="3600" smtClean="0">
              <a:latin typeface="Arial Black" pitchFamily="34" charset="0"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1148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sr-Latn-CS" sz="2400" smtClean="0">
                <a:latin typeface="Arial" charset="0"/>
              </a:rPr>
              <a:t>1.</a:t>
            </a:r>
            <a:r>
              <a:rPr lang="sr-Latn-CS" sz="2400" smtClean="0">
                <a:solidFill>
                  <a:srgbClr val="FFFF00"/>
                </a:solidFill>
                <a:latin typeface="Arial" charset="0"/>
              </a:rPr>
              <a:t>. </a:t>
            </a:r>
            <a:r>
              <a:rPr lang="sr-Cyrl-CS" sz="2400" smtClean="0">
                <a:latin typeface="Arial" charset="0"/>
              </a:rPr>
              <a:t>Општи</a:t>
            </a:r>
            <a:r>
              <a:rPr lang="sr-Latn-CS" sz="2400" smtClean="0">
                <a:latin typeface="Arial" charset="0"/>
              </a:rPr>
              <a:t>-</a:t>
            </a:r>
            <a:r>
              <a:rPr lang="sr-Cyrl-CS" sz="2400" smtClean="0">
                <a:latin typeface="Arial" charset="0"/>
              </a:rPr>
              <a:t>друштвени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фактори</a:t>
            </a:r>
            <a:endParaRPr lang="sr-Latn-CS" sz="2400" smtClean="0">
              <a:latin typeface="Arial" charset="0"/>
            </a:endParaRPr>
          </a:p>
          <a:p>
            <a:pPr marL="0" indent="0" eaLnBrk="1" hangingPunct="1">
              <a:lnSpc>
                <a:spcPct val="80000"/>
              </a:lnSpc>
            </a:pPr>
            <a:endParaRPr lang="sr-Latn-CS" sz="2400" smtClean="0">
              <a:latin typeface="Arial" charset="0"/>
            </a:endParaRPr>
          </a:p>
          <a:p>
            <a:pPr marL="0" indent="0" eaLnBrk="1" hangingPunct="1">
              <a:lnSpc>
                <a:spcPct val="80000"/>
              </a:lnSpc>
            </a:pPr>
            <a:r>
              <a:rPr lang="sr-Latn-CS" sz="2400" smtClean="0">
                <a:latin typeface="Arial" charset="0"/>
              </a:rPr>
              <a:t>“</a:t>
            </a:r>
            <a:r>
              <a:rPr lang="sr-Cyrl-CS" sz="2400" b="1" smtClean="0">
                <a:latin typeface="Arial" charset="0"/>
              </a:rPr>
              <a:t>Зависничка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цивилизација</a:t>
            </a:r>
            <a:r>
              <a:rPr lang="sr-Latn-CS" sz="2400" smtClean="0">
                <a:latin typeface="Arial" charset="0"/>
              </a:rPr>
              <a:t>”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Друштвено</a:t>
            </a:r>
            <a:r>
              <a:rPr lang="sr-Latn-CS" sz="2400" b="1" smtClean="0">
                <a:latin typeface="Arial" charset="0"/>
              </a:rPr>
              <a:t> - </a:t>
            </a:r>
            <a:r>
              <a:rPr lang="sr-Cyrl-CS" sz="2400" b="1" smtClean="0">
                <a:latin typeface="Arial" charset="0"/>
              </a:rPr>
              <a:t>културолошки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фактори</a:t>
            </a:r>
            <a:r>
              <a:rPr lang="sr-Latn-CS" sz="2400" b="1" smtClean="0">
                <a:latin typeface="Arial" charset="0"/>
              </a:rPr>
              <a:t>: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smtClean="0">
                <a:latin typeface="Arial" charset="0"/>
              </a:rPr>
              <a:t>     - </a:t>
            </a:r>
            <a:r>
              <a:rPr lang="sr-Cyrl-CS" sz="2400" smtClean="0">
                <a:latin typeface="Arial" charset="0"/>
              </a:rPr>
              <a:t>Потрошачки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менталитет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и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рекламе</a:t>
            </a:r>
            <a:endParaRPr lang="sr-Latn-CS" sz="2400" smtClean="0">
              <a:latin typeface="Arial" charset="0"/>
            </a:endParaRP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smtClean="0">
                <a:latin typeface="Arial" charset="0"/>
              </a:rPr>
              <a:t>     - </a:t>
            </a:r>
            <a:r>
              <a:rPr lang="sr-Cyrl-CS" sz="2400" smtClean="0">
                <a:latin typeface="Arial" charset="0"/>
              </a:rPr>
              <a:t>Глобализација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и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отуђење</a:t>
            </a:r>
            <a:endParaRPr lang="sr-Latn-CS" sz="2400" smtClean="0">
              <a:latin typeface="Arial" charset="0"/>
            </a:endParaRP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endParaRPr lang="sr-Latn-CS" sz="2400" smtClean="0">
              <a:latin typeface="Arial" charset="0"/>
            </a:endParaRP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smtClean="0">
                <a:latin typeface="Arial" charset="0"/>
              </a:rPr>
              <a:t>2. </a:t>
            </a:r>
            <a:r>
              <a:rPr lang="sr-Cyrl-CS" sz="2400" smtClean="0">
                <a:latin typeface="Arial" charset="0"/>
              </a:rPr>
              <a:t>Индивидуални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фактори</a:t>
            </a:r>
            <a:r>
              <a:rPr lang="sr-Latn-CS" sz="2400" smtClean="0">
                <a:latin typeface="Arial" charset="0"/>
              </a:rPr>
              <a:t> (</a:t>
            </a:r>
            <a:r>
              <a:rPr lang="sr-Cyrl-CS" sz="2400" smtClean="0">
                <a:latin typeface="Arial" charset="0"/>
              </a:rPr>
              <a:t>личности</a:t>
            </a:r>
            <a:r>
              <a:rPr lang="sr-Latn-CS" sz="2400" smtClean="0">
                <a:latin typeface="Arial" charset="0"/>
              </a:rPr>
              <a:t>)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smtClean="0">
                <a:latin typeface="Arial" charset="0"/>
              </a:rPr>
              <a:t>     - “</a:t>
            </a:r>
            <a:r>
              <a:rPr lang="sr-Cyrl-CS" sz="2400" smtClean="0">
                <a:latin typeface="Arial" charset="0"/>
              </a:rPr>
              <a:t>Зрелост</a:t>
            </a:r>
            <a:r>
              <a:rPr lang="sr-Latn-CS" sz="2400" smtClean="0">
                <a:latin typeface="Arial" charset="0"/>
              </a:rPr>
              <a:t>” </a:t>
            </a:r>
            <a:r>
              <a:rPr lang="sr-Cyrl-CS" sz="2400" smtClean="0">
                <a:latin typeface="Arial" charset="0"/>
              </a:rPr>
              <a:t>личности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данас</a:t>
            </a:r>
            <a:endParaRPr lang="sr-Latn-CS" sz="2400" smtClean="0">
              <a:latin typeface="Arial" charset="0"/>
            </a:endParaRP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smtClean="0">
                <a:latin typeface="Arial" charset="0"/>
              </a:rPr>
              <a:t>     - “</a:t>
            </a:r>
            <a:r>
              <a:rPr lang="sr-Cyrl-CS" sz="2400" smtClean="0">
                <a:latin typeface="Arial" charset="0"/>
              </a:rPr>
              <a:t>Принцип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задовољства</a:t>
            </a:r>
            <a:r>
              <a:rPr lang="sr-Latn-CS" sz="2400" smtClean="0">
                <a:latin typeface="Arial" charset="0"/>
              </a:rPr>
              <a:t>”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smtClean="0">
                <a:latin typeface="Arial" charset="0"/>
              </a:rPr>
              <a:t>     - </a:t>
            </a:r>
            <a:r>
              <a:rPr lang="sr-Cyrl-CS" sz="2400" smtClean="0">
                <a:latin typeface="Arial" charset="0"/>
              </a:rPr>
              <a:t>Егзистенцијално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незадовољство</a:t>
            </a:r>
            <a:endParaRPr lang="sr-Latn-CS" sz="2400" smtClean="0">
              <a:latin typeface="Arial" charset="0"/>
            </a:endParaRPr>
          </a:p>
        </p:txBody>
      </p:sp>
    </p:spTree>
  </p:cSld>
  <p:clrMapOvr>
    <a:masterClrMapping/>
  </p:clrMapOvr>
  <p:transition advTm="30497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r-Cyrl-CS" sz="3600" dirty="0" smtClean="0">
                <a:latin typeface="Arial Black" pitchFamily="34" charset="0"/>
              </a:rPr>
              <a:t>Зависност</a:t>
            </a:r>
            <a:r>
              <a:rPr lang="en-US" sz="3600" dirty="0" smtClean="0">
                <a:latin typeface="Arial Black" pitchFamily="34" charset="0"/>
              </a:rPr>
              <a:t> </a:t>
            </a:r>
            <a:r>
              <a:rPr lang="sr-Cyrl-CS" sz="3600" dirty="0" smtClean="0">
                <a:latin typeface="Arial Black" pitchFamily="34" charset="0"/>
              </a:rPr>
              <a:t>од</a:t>
            </a:r>
            <a:r>
              <a:rPr lang="en-US" sz="3600" dirty="0" smtClean="0">
                <a:latin typeface="Arial Black" pitchFamily="34" charset="0"/>
              </a:rPr>
              <a:t> </a:t>
            </a:r>
            <a:r>
              <a:rPr lang="sr-Cyrl-CS" sz="3600" dirty="0" smtClean="0">
                <a:latin typeface="Arial Black" pitchFamily="34" charset="0"/>
              </a:rPr>
              <a:t>коцке</a:t>
            </a:r>
            <a:r>
              <a:rPr lang="sr-Latn-CS" sz="3600" dirty="0" smtClean="0">
                <a:latin typeface="Arial Black" pitchFamily="34" charset="0"/>
              </a:rPr>
              <a:t>-</a:t>
            </a:r>
            <a:r>
              <a:rPr lang="sr-Cyrl-CS" sz="3600" dirty="0" smtClean="0">
                <a:latin typeface="Arial Black" pitchFamily="34" charset="0"/>
              </a:rPr>
              <a:t>патолошко</a:t>
            </a:r>
            <a:r>
              <a:rPr lang="sr-Latn-CS" sz="3600" dirty="0" smtClean="0">
                <a:latin typeface="Arial Black" pitchFamily="34" charset="0"/>
              </a:rPr>
              <a:t> </a:t>
            </a:r>
            <a:r>
              <a:rPr lang="sr-Cyrl-CS" sz="3600" dirty="0" smtClean="0">
                <a:latin typeface="Arial Black" pitchFamily="34" charset="0"/>
              </a:rPr>
              <a:t>коцкање</a:t>
            </a:r>
            <a:endParaRPr lang="en-US" sz="3600" dirty="0" smtClean="0">
              <a:latin typeface="Arial Black" pitchFamily="34" charset="0"/>
            </a:endParaRPr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229600" cy="3810000"/>
          </a:xfrm>
        </p:spPr>
        <p:txBody>
          <a:bodyPr/>
          <a:lstStyle/>
          <a:p>
            <a:pPr eaLnBrk="1" hangingPunct="1"/>
            <a:r>
              <a:rPr lang="sr-Cyrl-CS" sz="2800" smtClean="0">
                <a:latin typeface="Arial" charset="0"/>
              </a:rPr>
              <a:t>Коцкање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или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коцка</a:t>
            </a:r>
            <a:r>
              <a:rPr lang="en-US" sz="2800" smtClean="0">
                <a:latin typeface="Arial" charset="0"/>
              </a:rPr>
              <a:t> -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скуп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разних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игара</a:t>
            </a:r>
            <a:r>
              <a:rPr lang="en-US" sz="2800" smtClean="0">
                <a:latin typeface="Arial" charset="0"/>
              </a:rPr>
              <a:t>, </a:t>
            </a:r>
            <a:r>
              <a:rPr lang="sr-Cyrl-CS" sz="2800" smtClean="0">
                <a:latin typeface="Arial" charset="0"/>
              </a:rPr>
              <a:t>понашања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активности</a:t>
            </a:r>
            <a:r>
              <a:rPr lang="en-US" sz="2800" smtClean="0">
                <a:latin typeface="Arial" charset="0"/>
              </a:rPr>
              <a:t>, </a:t>
            </a:r>
            <a:r>
              <a:rPr lang="sr-Cyrl-CS" sz="2800" smtClean="0">
                <a:latin typeface="Arial" charset="0"/>
              </a:rPr>
              <a:t>које</a:t>
            </a:r>
            <a:r>
              <a:rPr lang="en-US" sz="2800" smtClean="0">
                <a:latin typeface="Arial" charset="0"/>
              </a:rPr>
              <a:t> </a:t>
            </a:r>
            <a:r>
              <a:rPr lang="sr-Latn-CS" sz="2800" smtClean="0">
                <a:latin typeface="Arial" charset="0"/>
              </a:rPr>
              <a:t>су праћене </a:t>
            </a:r>
            <a:r>
              <a:rPr lang="sr-Cyrl-CS" sz="2800" smtClean="0">
                <a:latin typeface="Arial" charset="0"/>
              </a:rPr>
              <a:t>улагање</a:t>
            </a:r>
            <a:r>
              <a:rPr lang="sr-Latn-CS" sz="2800" smtClean="0">
                <a:latin typeface="Arial" charset="0"/>
              </a:rPr>
              <a:t>м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новца</a:t>
            </a:r>
            <a:r>
              <a:rPr lang="en-US" sz="2800" smtClean="0">
                <a:latin typeface="Arial" charset="0"/>
              </a:rPr>
              <a:t> </a:t>
            </a:r>
            <a:r>
              <a:rPr lang="sr-Latn-CS" sz="2800" smtClean="0">
                <a:latin typeface="Arial" charset="0"/>
              </a:rPr>
              <a:t>уз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ризик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наду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у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потенцијални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добитак</a:t>
            </a:r>
            <a:r>
              <a:rPr lang="en-US" sz="2800" smtClean="0">
                <a:latin typeface="Arial" charset="0"/>
              </a:rPr>
              <a:t> (</a:t>
            </a:r>
            <a:r>
              <a:rPr lang="sr-Cyrl-CS" sz="2800" smtClean="0">
                <a:latin typeface="Arial" charset="0"/>
              </a:rPr>
              <a:t>позитивн</a:t>
            </a:r>
            <a:r>
              <a:rPr lang="sr-Latn-CS" sz="2800" smtClean="0">
                <a:latin typeface="Arial" charset="0"/>
              </a:rPr>
              <a:t>и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исход</a:t>
            </a:r>
            <a:r>
              <a:rPr lang="en-US" sz="2800" smtClean="0">
                <a:latin typeface="Arial" charset="0"/>
              </a:rPr>
              <a:t>)</a:t>
            </a:r>
          </a:p>
          <a:p>
            <a:pPr eaLnBrk="1" hangingPunct="1"/>
            <a:r>
              <a:rPr lang="sr-Cyrl-CS" sz="2800" smtClean="0">
                <a:latin typeface="Arial" charset="0"/>
              </a:rPr>
              <a:t>Играч</a:t>
            </a:r>
            <a:r>
              <a:rPr lang="en-US" sz="2800" smtClean="0">
                <a:latin typeface="Arial" charset="0"/>
              </a:rPr>
              <a:t>-</a:t>
            </a:r>
            <a:r>
              <a:rPr lang="sr-Cyrl-CS" sz="2800" smtClean="0">
                <a:latin typeface="Arial" charset="0"/>
              </a:rPr>
              <a:t>зависник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ризикује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нада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се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да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ће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најмање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повратити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уложено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или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добити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више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од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тога</a:t>
            </a:r>
            <a:endParaRPr lang="en-US" sz="2800" smtClean="0">
              <a:latin typeface="Arial" charset="0"/>
            </a:endParaRPr>
          </a:p>
          <a:p>
            <a:pPr eaLnBrk="1" hangingPunct="1"/>
            <a:endParaRPr lang="en-US" sz="2800" smtClean="0">
              <a:solidFill>
                <a:srgbClr val="FFFF00"/>
              </a:solidFill>
              <a:latin typeface="Arial" charset="0"/>
            </a:endParaRPr>
          </a:p>
        </p:txBody>
      </p:sp>
      <p:pic>
        <p:nvPicPr>
          <p:cNvPr id="8499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02163" y="4876800"/>
            <a:ext cx="2674937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0094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 smtClean="0">
                <a:latin typeface="Arial Black" pitchFamily="34" charset="0"/>
              </a:rPr>
              <a:t>Игре</a:t>
            </a:r>
            <a:r>
              <a:rPr lang="sr-Latn-CS" sz="4000" smtClean="0">
                <a:latin typeface="Arial Black" pitchFamily="34" charset="0"/>
              </a:rPr>
              <a:t> </a:t>
            </a:r>
            <a:r>
              <a:rPr lang="sr-Cyrl-CS" sz="4000" smtClean="0">
                <a:latin typeface="Arial Black" pitchFamily="34" charset="0"/>
              </a:rPr>
              <a:t>на</a:t>
            </a:r>
            <a:r>
              <a:rPr lang="sr-Latn-CS" sz="4000" smtClean="0">
                <a:latin typeface="Arial Black" pitchFamily="34" charset="0"/>
              </a:rPr>
              <a:t> </a:t>
            </a:r>
            <a:r>
              <a:rPr lang="sr-Cyrl-CS" sz="4000" smtClean="0">
                <a:latin typeface="Arial Black" pitchFamily="34" charset="0"/>
              </a:rPr>
              <a:t>срећу</a:t>
            </a:r>
            <a:endParaRPr lang="sr-Latn-CS" sz="4000" smtClean="0">
              <a:latin typeface="Arial Black" pitchFamily="34" charset="0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229600" cy="4572000"/>
          </a:xfrm>
        </p:spPr>
        <p:txBody>
          <a:bodyPr rtlCol="0">
            <a:normAutofit/>
          </a:bodyPr>
          <a:lstStyle/>
          <a:p>
            <a:pPr marL="457200" indent="-45720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sr-Cyrl-CS" sz="2400" smtClean="0">
                <a:latin typeface="Arial" charset="0"/>
              </a:rPr>
              <a:t>Популационе</a:t>
            </a:r>
            <a:r>
              <a:rPr lang="sr-Latn-CS" sz="2400" smtClean="0">
                <a:latin typeface="Arial" charset="0"/>
              </a:rPr>
              <a:t>-</a:t>
            </a:r>
            <a:r>
              <a:rPr lang="sr-Cyrl-CS" sz="2400" smtClean="0">
                <a:latin typeface="Arial" charset="0"/>
              </a:rPr>
              <a:t>масовне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игре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на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срећу</a:t>
            </a:r>
            <a:r>
              <a:rPr lang="sr-Latn-CS" sz="2400" smtClean="0">
                <a:latin typeface="Arial" charset="0"/>
              </a:rPr>
              <a:t>: </a:t>
            </a:r>
            <a:r>
              <a:rPr lang="sr-Cyrl-CS" sz="2400" smtClean="0">
                <a:latin typeface="Arial" charset="0"/>
              </a:rPr>
              <a:t>лото</a:t>
            </a:r>
            <a:r>
              <a:rPr lang="sr-Latn-CS" sz="2400" smtClean="0">
                <a:latin typeface="Arial" charset="0"/>
              </a:rPr>
              <a:t>, </a:t>
            </a:r>
            <a:r>
              <a:rPr lang="sr-Cyrl-CS" sz="2400" smtClean="0">
                <a:latin typeface="Arial" charset="0"/>
              </a:rPr>
              <a:t>бинго</a:t>
            </a:r>
            <a:r>
              <a:rPr lang="sr-Latn-CS" sz="2400" smtClean="0">
                <a:latin typeface="Arial" charset="0"/>
              </a:rPr>
              <a:t>, </a:t>
            </a:r>
            <a:r>
              <a:rPr lang="sr-Cyrl-CS" sz="2400" smtClean="0">
                <a:latin typeface="Arial" charset="0"/>
              </a:rPr>
              <a:t>инстант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лутрија</a:t>
            </a:r>
            <a:r>
              <a:rPr lang="sr-Latn-CS" sz="2400" smtClean="0">
                <a:latin typeface="Arial" charset="0"/>
              </a:rPr>
              <a:t>, </a:t>
            </a:r>
            <a:endParaRPr lang="sr-Latn-CS" sz="2400" dirty="0" smtClean="0">
              <a:latin typeface="Arial" charset="0"/>
            </a:endParaRPr>
          </a:p>
          <a:p>
            <a:pPr marL="457200" indent="-45720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sr-Cyrl-CS" sz="2400" smtClean="0">
                <a:latin typeface="Arial" charset="0"/>
              </a:rPr>
              <a:t>Клађења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у</a:t>
            </a:r>
            <a:r>
              <a:rPr lang="sr-Latn-CS" sz="2400" smtClean="0">
                <a:latin typeface="Arial" charset="0"/>
              </a:rPr>
              <a:t> ,,</a:t>
            </a:r>
            <a:r>
              <a:rPr lang="sr-Cyrl-CS" sz="2400" smtClean="0">
                <a:latin typeface="Arial" charset="0"/>
              </a:rPr>
              <a:t>спортским</a:t>
            </a:r>
            <a:r>
              <a:rPr lang="sr-Latn-CS" sz="2400" smtClean="0">
                <a:latin typeface="Arial" charset="0"/>
              </a:rPr>
              <a:t>,, </a:t>
            </a:r>
            <a:r>
              <a:rPr lang="sr-Cyrl-CS" sz="2400" smtClean="0">
                <a:latin typeface="Arial" charset="0"/>
              </a:rPr>
              <a:t>кладионицама</a:t>
            </a:r>
            <a:endParaRPr lang="sr-Latn-CS" sz="2400" dirty="0" smtClean="0">
              <a:latin typeface="Arial" charset="0"/>
            </a:endParaRPr>
          </a:p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r-Latn-CS" sz="2400" dirty="0" smtClean="0">
                <a:latin typeface="Arial" charset="0"/>
              </a:rPr>
              <a:t>3</a:t>
            </a:r>
            <a:r>
              <a:rPr lang="sr-Latn-CS" sz="2400" smtClean="0">
                <a:latin typeface="Arial" charset="0"/>
              </a:rPr>
              <a:t>. “</a:t>
            </a:r>
            <a:r>
              <a:rPr lang="sr-Cyrl-CS" sz="2400" smtClean="0">
                <a:latin typeface="Arial" charset="0"/>
              </a:rPr>
              <a:t>Класичне</a:t>
            </a:r>
            <a:r>
              <a:rPr lang="sr-Latn-CS" sz="2400" smtClean="0">
                <a:latin typeface="Arial" charset="0"/>
              </a:rPr>
              <a:t>” </a:t>
            </a:r>
            <a:r>
              <a:rPr lang="sr-Cyrl-CS" sz="2400" smtClean="0">
                <a:latin typeface="Arial" charset="0"/>
              </a:rPr>
              <a:t>врсте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коцкања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на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аутоматима</a:t>
            </a:r>
            <a:r>
              <a:rPr lang="sr-Latn-CS" sz="2400" smtClean="0">
                <a:latin typeface="Arial" charset="0"/>
              </a:rPr>
              <a:t> (</a:t>
            </a:r>
            <a:r>
              <a:rPr lang="sr-Cyrl-CS" sz="2400" smtClean="0">
                <a:latin typeface="Arial" charset="0"/>
              </a:rPr>
              <a:t>карте</a:t>
            </a:r>
            <a:endParaRPr lang="sr-Latn-CS" sz="2400" dirty="0" smtClean="0">
              <a:latin typeface="Arial" charset="0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Latn-CS" sz="2400" dirty="0" smtClean="0">
                <a:latin typeface="Arial" charset="0"/>
              </a:rPr>
              <a:t>   </a:t>
            </a:r>
            <a:r>
              <a:rPr lang="sr-Latn-CS" sz="2400" smtClean="0">
                <a:latin typeface="Arial" charset="0"/>
              </a:rPr>
              <a:t>– </a:t>
            </a:r>
            <a:r>
              <a:rPr lang="sr-Cyrl-CS" sz="2400" smtClean="0">
                <a:latin typeface="Arial" charset="0"/>
              </a:rPr>
              <a:t>покер</a:t>
            </a:r>
            <a:r>
              <a:rPr lang="sr-Latn-CS" sz="2400" smtClean="0">
                <a:latin typeface="Arial" charset="0"/>
              </a:rPr>
              <a:t>, </a:t>
            </a:r>
            <a:r>
              <a:rPr lang="sr-Cyrl-CS" sz="2400" smtClean="0">
                <a:latin typeface="Arial" charset="0"/>
              </a:rPr>
              <a:t>блацк</a:t>
            </a:r>
            <a:r>
              <a:rPr lang="sr-Latn-CS" sz="2400" smtClean="0">
                <a:latin typeface="Arial" charset="0"/>
              </a:rPr>
              <a:t>-</a:t>
            </a:r>
            <a:r>
              <a:rPr lang="sr-Cyrl-CS" sz="2400" smtClean="0">
                <a:latin typeface="Arial" charset="0"/>
              </a:rPr>
              <a:t>јацк</a:t>
            </a:r>
            <a:r>
              <a:rPr lang="sr-Latn-CS" sz="2400" smtClean="0">
                <a:latin typeface="Arial" charset="0"/>
              </a:rPr>
              <a:t>)</a:t>
            </a:r>
            <a:endParaRPr lang="sr-Latn-CS" sz="2400" dirty="0" smtClean="0">
              <a:latin typeface="Arial" charset="0"/>
            </a:endParaRPr>
          </a:p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r-Latn-CS" sz="2400" dirty="0" smtClean="0">
                <a:latin typeface="Arial" charset="0"/>
              </a:rPr>
              <a:t>4</a:t>
            </a:r>
            <a:r>
              <a:rPr lang="sr-Latn-CS" sz="2400" smtClean="0">
                <a:latin typeface="Arial" charset="0"/>
              </a:rPr>
              <a:t>. </a:t>
            </a:r>
            <a:r>
              <a:rPr lang="sr-Cyrl-CS" sz="2400" smtClean="0">
                <a:latin typeface="Arial" charset="0"/>
              </a:rPr>
              <a:t>У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казинима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се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најчешће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игра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рулет</a:t>
            </a:r>
            <a:r>
              <a:rPr lang="sr-Latn-CS" sz="2400" smtClean="0">
                <a:latin typeface="Arial" charset="0"/>
              </a:rPr>
              <a:t>, </a:t>
            </a:r>
            <a:r>
              <a:rPr lang="sr-Cyrl-CS" sz="2400" smtClean="0">
                <a:latin typeface="Arial" charset="0"/>
              </a:rPr>
              <a:t>игре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картама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и</a:t>
            </a:r>
            <a:endParaRPr lang="sr-Latn-CS" sz="2400" dirty="0" smtClean="0">
              <a:latin typeface="Arial" charset="0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Latn-CS" sz="2400" smtClean="0">
                <a:latin typeface="Arial" charset="0"/>
              </a:rPr>
              <a:t>    </a:t>
            </a:r>
            <a:r>
              <a:rPr lang="sr-Cyrl-CS" sz="2400" smtClean="0">
                <a:latin typeface="Arial" charset="0"/>
              </a:rPr>
              <a:t>коцкама</a:t>
            </a:r>
            <a:endParaRPr lang="sr-Latn-CS" sz="2400" dirty="0" smtClean="0">
              <a:latin typeface="Arial" charset="0"/>
            </a:endParaRPr>
          </a:p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r-Latn-CS" sz="2400" dirty="0" smtClean="0">
                <a:latin typeface="Arial" charset="0"/>
              </a:rPr>
              <a:t>5</a:t>
            </a:r>
            <a:r>
              <a:rPr lang="sr-Latn-CS" sz="2400" smtClean="0">
                <a:latin typeface="Arial" charset="0"/>
              </a:rPr>
              <a:t>. </a:t>
            </a:r>
            <a:r>
              <a:rPr lang="sr-Cyrl-CS" sz="2400" smtClean="0">
                <a:latin typeface="Arial" charset="0"/>
              </a:rPr>
              <a:t>Клађење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на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резултате</a:t>
            </a:r>
            <a:r>
              <a:rPr lang="sr-Latn-CS" sz="2400" smtClean="0">
                <a:latin typeface="Arial" charset="0"/>
              </a:rPr>
              <a:t> -</a:t>
            </a:r>
            <a:r>
              <a:rPr lang="sr-Cyrl-CS" sz="2400" smtClean="0">
                <a:latin typeface="Arial" charset="0"/>
              </a:rPr>
              <a:t>куглање</a:t>
            </a:r>
            <a:r>
              <a:rPr lang="sr-Latn-CS" sz="2400" smtClean="0">
                <a:latin typeface="Arial" charset="0"/>
              </a:rPr>
              <a:t>, </a:t>
            </a:r>
            <a:r>
              <a:rPr lang="sr-Cyrl-CS" sz="2400" smtClean="0">
                <a:latin typeface="Arial" charset="0"/>
              </a:rPr>
              <a:t>голф</a:t>
            </a:r>
            <a:r>
              <a:rPr lang="sr-Latn-CS" sz="2400" smtClean="0">
                <a:latin typeface="Arial" charset="0"/>
              </a:rPr>
              <a:t> </a:t>
            </a:r>
            <a:endParaRPr lang="sr-Latn-CS" sz="2400" dirty="0" smtClean="0">
              <a:latin typeface="Arial" charset="0"/>
            </a:endParaRPr>
          </a:p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r-Latn-CS" sz="2400" dirty="0" smtClean="0">
                <a:latin typeface="Arial" charset="0"/>
              </a:rPr>
              <a:t>6</a:t>
            </a:r>
            <a:r>
              <a:rPr lang="sr-Latn-CS" sz="2400" smtClean="0">
                <a:latin typeface="Arial" charset="0"/>
              </a:rPr>
              <a:t>. </a:t>
            </a:r>
            <a:r>
              <a:rPr lang="sr-Cyrl-CS" sz="2400" smtClean="0">
                <a:latin typeface="Arial" charset="0"/>
              </a:rPr>
              <a:t>Клађење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на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трке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коња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или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паса</a:t>
            </a:r>
            <a:r>
              <a:rPr lang="sr-Latn-CS" sz="2400" smtClean="0">
                <a:latin typeface="Arial" charset="0"/>
              </a:rPr>
              <a:t> </a:t>
            </a:r>
            <a:endParaRPr lang="sr-Latn-CS" sz="2400" dirty="0" smtClean="0">
              <a:latin typeface="Arial" charset="0"/>
            </a:endParaRPr>
          </a:p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r-Latn-CS" sz="2400" dirty="0" smtClean="0">
                <a:latin typeface="Arial" charset="0"/>
              </a:rPr>
              <a:t>7</a:t>
            </a:r>
            <a:r>
              <a:rPr lang="sr-Latn-CS" sz="2400" smtClean="0">
                <a:latin typeface="Arial" charset="0"/>
              </a:rPr>
              <a:t>. </a:t>
            </a:r>
            <a:r>
              <a:rPr lang="sr-Cyrl-CS" sz="2400" smtClean="0">
                <a:latin typeface="Arial" charset="0"/>
              </a:rPr>
              <a:t>Берза</a:t>
            </a:r>
            <a:r>
              <a:rPr lang="sr-Latn-CS" sz="2400" smtClean="0">
                <a:latin typeface="Arial" charset="0"/>
              </a:rPr>
              <a:t> </a:t>
            </a:r>
            <a:endParaRPr lang="sr-Latn-CS" sz="2400" dirty="0" smtClean="0">
              <a:latin typeface="Arial" charset="0"/>
            </a:endParaRPr>
          </a:p>
        </p:txBody>
      </p:sp>
    </p:spTree>
  </p:cSld>
  <p:clrMapOvr>
    <a:masterClrMapping/>
  </p:clrMapOvr>
  <p:transition advTm="19719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 smtClean="0">
                <a:latin typeface="Arial Black" pitchFamily="34" charset="0"/>
              </a:rPr>
              <a:t>Врсте</a:t>
            </a:r>
            <a:r>
              <a:rPr lang="en-US" sz="4000" smtClean="0">
                <a:latin typeface="Arial Black" pitchFamily="34" charset="0"/>
              </a:rPr>
              <a:t> </a:t>
            </a:r>
            <a:r>
              <a:rPr lang="sr-Cyrl-CS" sz="4000" smtClean="0">
                <a:latin typeface="Arial Black" pitchFamily="34" charset="0"/>
              </a:rPr>
              <a:t>коцкања</a:t>
            </a:r>
            <a:endParaRPr lang="en-US" sz="4000" smtClean="0">
              <a:latin typeface="Arial Black" pitchFamily="34" charset="0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09800"/>
            <a:ext cx="8229600" cy="3886200"/>
          </a:xfrm>
        </p:spPr>
        <p:txBody>
          <a:bodyPr/>
          <a:lstStyle/>
          <a:p>
            <a:pPr eaLnBrk="1" hangingPunct="1"/>
            <a:r>
              <a:rPr lang="sr-Latn-CS" sz="2800" b="1" smtClean="0">
                <a:latin typeface="Arial" charset="0"/>
              </a:rPr>
              <a:t>1. </a:t>
            </a:r>
            <a:r>
              <a:rPr lang="sr-Cyrl-CS" sz="2800" b="1" smtClean="0">
                <a:latin typeface="Arial" charset="0"/>
              </a:rPr>
              <a:t>друштвено</a:t>
            </a:r>
            <a:r>
              <a:rPr lang="sr-Latn-C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прихватљиво</a:t>
            </a:r>
            <a:r>
              <a:rPr lang="sr-Latn-C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коцкање</a:t>
            </a:r>
            <a:endParaRPr lang="sr-Latn-CS" sz="2800" b="1" smtClean="0">
              <a:latin typeface="Arial" charset="0"/>
            </a:endParaRPr>
          </a:p>
          <a:p>
            <a:pPr eaLnBrk="1" hangingPunct="1"/>
            <a:endParaRPr lang="sr-Latn-CS" sz="2800" b="1" smtClean="0">
              <a:latin typeface="Arial" charset="0"/>
            </a:endParaRPr>
          </a:p>
          <a:p>
            <a:pPr eaLnBrk="1" hangingPunct="1"/>
            <a:r>
              <a:rPr lang="sr-Latn-CS" sz="2800" b="1" smtClean="0">
                <a:latin typeface="Arial" charset="0"/>
              </a:rPr>
              <a:t>2. </a:t>
            </a:r>
            <a:r>
              <a:rPr lang="sr-Cyrl-CS" sz="2800" b="1" smtClean="0">
                <a:latin typeface="Arial" charset="0"/>
              </a:rPr>
              <a:t>професионално</a:t>
            </a:r>
            <a:r>
              <a:rPr lang="sr-Latn-C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коцкање</a:t>
            </a:r>
            <a:endParaRPr lang="sr-Latn-CS" sz="2800" b="1" smtClean="0">
              <a:latin typeface="Arial" charset="0"/>
            </a:endParaRPr>
          </a:p>
          <a:p>
            <a:pPr eaLnBrk="1" hangingPunct="1"/>
            <a:endParaRPr lang="sr-Latn-CS" sz="2800" b="1" smtClean="0">
              <a:latin typeface="Arial" charset="0"/>
            </a:endParaRPr>
          </a:p>
          <a:p>
            <a:pPr eaLnBrk="1" hangingPunct="1"/>
            <a:r>
              <a:rPr lang="sr-Latn-CS" sz="2800" b="1" smtClean="0">
                <a:latin typeface="Arial" charset="0"/>
              </a:rPr>
              <a:t>3. </a:t>
            </a:r>
            <a:r>
              <a:rPr lang="sr-Cyrl-CS" sz="2800" b="1" smtClean="0">
                <a:latin typeface="Arial" charset="0"/>
              </a:rPr>
              <a:t>проблематично</a:t>
            </a:r>
            <a:r>
              <a:rPr lang="sr-Latn-C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коцкање</a:t>
            </a:r>
            <a:r>
              <a:rPr lang="en-US" sz="2800" b="1" smtClean="0">
                <a:latin typeface="Arial" charset="0"/>
              </a:rPr>
              <a:t> </a:t>
            </a:r>
            <a:endParaRPr lang="sr-Latn-CS" sz="2800" b="1" smtClean="0">
              <a:latin typeface="Arial" charset="0"/>
            </a:endParaRPr>
          </a:p>
          <a:p>
            <a:pPr eaLnBrk="1" hangingPunct="1"/>
            <a:endParaRPr lang="sr-Latn-CS" sz="2800" b="1" smtClean="0">
              <a:latin typeface="Arial" charset="0"/>
            </a:endParaRPr>
          </a:p>
          <a:p>
            <a:pPr eaLnBrk="1" hangingPunct="1"/>
            <a:r>
              <a:rPr lang="sr-Latn-CS" sz="2800" b="1" smtClean="0">
                <a:latin typeface="Arial" charset="0"/>
              </a:rPr>
              <a:t>4. </a:t>
            </a:r>
            <a:r>
              <a:rPr lang="sr-Cyrl-CS" sz="2800" b="1" smtClean="0">
                <a:latin typeface="Arial" charset="0"/>
              </a:rPr>
              <a:t>зависност</a:t>
            </a:r>
            <a:r>
              <a:rPr lang="sr-Latn-C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од</a:t>
            </a:r>
            <a:r>
              <a:rPr lang="sr-Latn-C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коцке</a:t>
            </a:r>
            <a:r>
              <a:rPr lang="sr-Latn-CS" sz="2800" b="1" smtClean="0">
                <a:latin typeface="Arial" charset="0"/>
              </a:rPr>
              <a:t> </a:t>
            </a:r>
            <a:endParaRPr lang="en-US" sz="2800" b="1" smtClean="0">
              <a:latin typeface="Arial" charset="0"/>
            </a:endParaRPr>
          </a:p>
          <a:p>
            <a:pPr eaLnBrk="1" hangingPunct="1"/>
            <a:endParaRPr lang="en-US" sz="2800" b="1" smtClean="0">
              <a:latin typeface="Arial" charset="0"/>
            </a:endParaRPr>
          </a:p>
        </p:txBody>
      </p:sp>
    </p:spTree>
  </p:cSld>
  <p:clrMapOvr>
    <a:masterClrMapping/>
  </p:clrMapOvr>
  <p:transition advTm="8006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Latn-CS" sz="3200" smtClean="0">
                <a:latin typeface="Arial Black" pitchFamily="34" charset="0"/>
              </a:rPr>
              <a:t>1. </a:t>
            </a:r>
            <a:r>
              <a:rPr lang="sr-Cyrl-CS" sz="3200" smtClean="0">
                <a:latin typeface="Arial Black" pitchFamily="34" charset="0"/>
              </a:rPr>
              <a:t>Друштвено</a:t>
            </a:r>
            <a:r>
              <a:rPr lang="sr-Latn-CS" sz="3200" smtClean="0">
                <a:latin typeface="Arial Black" pitchFamily="34" charset="0"/>
              </a:rPr>
              <a:t> </a:t>
            </a:r>
            <a:r>
              <a:rPr lang="sr-Cyrl-CS" sz="3200" smtClean="0">
                <a:latin typeface="Arial Black" pitchFamily="34" charset="0"/>
              </a:rPr>
              <a:t>прихватљиво</a:t>
            </a:r>
            <a:r>
              <a:rPr lang="sr-Latn-CS" sz="3200" smtClean="0">
                <a:latin typeface="Arial Black" pitchFamily="34" charset="0"/>
              </a:rPr>
              <a:t> </a:t>
            </a:r>
            <a:r>
              <a:rPr lang="sr-Cyrl-CS" sz="3200" smtClean="0">
                <a:latin typeface="Arial Black" pitchFamily="34" charset="0"/>
              </a:rPr>
              <a:t>коцкање</a:t>
            </a:r>
            <a:r>
              <a:rPr lang="sr-Latn-CS" sz="3200" smtClean="0">
                <a:latin typeface="Arial Black" pitchFamily="34" charset="0"/>
              </a:rPr>
              <a:t>-</a:t>
            </a:r>
            <a:r>
              <a:rPr lang="sr-Cyrl-CS" sz="3200" smtClean="0">
                <a:latin typeface="Arial Black" pitchFamily="34" charset="0"/>
              </a:rPr>
              <a:t>лото</a:t>
            </a:r>
            <a:r>
              <a:rPr lang="sr-Latn-CS" sz="3200" smtClean="0">
                <a:latin typeface="Arial Black" pitchFamily="34" charset="0"/>
              </a:rPr>
              <a:t>, </a:t>
            </a:r>
            <a:r>
              <a:rPr lang="sr-Cyrl-CS" sz="3200" smtClean="0">
                <a:latin typeface="Arial Black" pitchFamily="34" charset="0"/>
              </a:rPr>
              <a:t>бинго</a:t>
            </a:r>
            <a:r>
              <a:rPr lang="sr-Latn-CS" sz="3200" smtClean="0">
                <a:latin typeface="Arial Black" pitchFamily="34" charset="0"/>
              </a:rPr>
              <a:t>, </a:t>
            </a:r>
            <a:r>
              <a:rPr lang="sr-Cyrl-CS" sz="3200" smtClean="0">
                <a:latin typeface="Arial Black" pitchFamily="34" charset="0"/>
              </a:rPr>
              <a:t>томбола</a:t>
            </a:r>
            <a:endParaRPr lang="en-US" sz="3200" smtClean="0">
              <a:latin typeface="Arial Black" pitchFamily="34" charset="0"/>
            </a:endParaRPr>
          </a:p>
        </p:txBody>
      </p:sp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Latn-CS" sz="2800" b="1" smtClean="0">
                <a:latin typeface="Arial" charset="0"/>
              </a:rPr>
              <a:t>85 - 90% </a:t>
            </a:r>
            <a:r>
              <a:rPr lang="sr-Cyrl-CS" sz="2800" b="1" smtClean="0">
                <a:latin typeface="Arial" charset="0"/>
              </a:rPr>
              <a:t>популације</a:t>
            </a:r>
            <a:r>
              <a:rPr lang="sr-Latn-C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коцкара</a:t>
            </a:r>
            <a:r>
              <a:rPr lang="sr-Latn-CS" sz="2800" smtClean="0">
                <a:latin typeface="Arial" charset="0"/>
              </a:rPr>
              <a:t> </a:t>
            </a:r>
          </a:p>
          <a:p>
            <a:pPr eaLnBrk="1" hangingPunct="1"/>
            <a:r>
              <a:rPr lang="sr-Cyrl-CS" sz="2800" smtClean="0">
                <a:latin typeface="Arial" charset="0"/>
              </a:rPr>
              <a:t>Траје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одређено</a:t>
            </a:r>
            <a:r>
              <a:rPr lang="sl-SI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време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уз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предвиђене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прихватљиве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губитке</a:t>
            </a:r>
            <a:endParaRPr lang="sr-Latn-CS" sz="2800" smtClean="0">
              <a:latin typeface="Arial" charset="0"/>
            </a:endParaRPr>
          </a:p>
          <a:p>
            <a:pPr eaLnBrk="1" hangingPunct="1"/>
            <a:r>
              <a:rPr lang="sr-Cyrl-CS" sz="2800" smtClean="0">
                <a:latin typeface="Arial" charset="0"/>
              </a:rPr>
              <a:t>Дели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се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на</a:t>
            </a:r>
            <a:r>
              <a:rPr lang="sr-Latn-CS" sz="2800" smtClean="0">
                <a:latin typeface="Arial" charset="0"/>
              </a:rPr>
              <a:t>:</a:t>
            </a:r>
          </a:p>
          <a:p>
            <a:pPr eaLnBrk="1" hangingPunct="1">
              <a:buFont typeface="Wingdings" pitchFamily="2" charset="2"/>
              <a:buNone/>
            </a:pPr>
            <a:r>
              <a:rPr lang="sr-Latn-CS" sz="2800" smtClean="0">
                <a:latin typeface="Arial" charset="0"/>
              </a:rPr>
              <a:t>   - </a:t>
            </a:r>
            <a:r>
              <a:rPr lang="sr-Cyrl-CS" sz="2800" smtClean="0">
                <a:latin typeface="Arial" charset="0"/>
              </a:rPr>
              <a:t>епизодично</a:t>
            </a:r>
            <a:r>
              <a:rPr lang="sl-SI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коцкање</a:t>
            </a:r>
            <a:r>
              <a:rPr lang="en-US" sz="2800" smtClean="0">
                <a:latin typeface="Arial" charset="0"/>
              </a:rPr>
              <a:t> (</a:t>
            </a:r>
            <a:r>
              <a:rPr lang="sr-Cyrl-CS" sz="2800" smtClean="0">
                <a:latin typeface="Arial" charset="0"/>
              </a:rPr>
              <a:t>мање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од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једном</a:t>
            </a:r>
            <a:endParaRPr lang="sl-SI" sz="2800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l-SI" sz="2800" smtClean="0">
                <a:latin typeface="Arial" charset="0"/>
              </a:rPr>
              <a:t>    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месечно</a:t>
            </a:r>
            <a:r>
              <a:rPr lang="en-US" sz="2800" smtClean="0">
                <a:latin typeface="Arial" charset="0"/>
              </a:rPr>
              <a:t>)</a:t>
            </a:r>
            <a:endParaRPr lang="sl-SI" sz="2800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l-SI" sz="2800" smtClean="0">
                <a:latin typeface="Arial" charset="0"/>
              </a:rPr>
              <a:t>   - </a:t>
            </a:r>
            <a:r>
              <a:rPr lang="sr-Cyrl-CS" sz="2800" smtClean="0">
                <a:latin typeface="Arial" charset="0"/>
              </a:rPr>
              <a:t>редовно</a:t>
            </a:r>
            <a:r>
              <a:rPr lang="sl-SI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коцкање</a:t>
            </a:r>
            <a:r>
              <a:rPr lang="en-US" sz="2800" smtClean="0">
                <a:latin typeface="Arial" charset="0"/>
              </a:rPr>
              <a:t> (</a:t>
            </a:r>
            <a:r>
              <a:rPr lang="sr-Cyrl-CS" sz="2800" smtClean="0">
                <a:latin typeface="Arial" charset="0"/>
              </a:rPr>
              <a:t>барем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једном</a:t>
            </a:r>
            <a:endParaRPr lang="sl-SI" sz="2800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l-SI" sz="2800" smtClean="0">
                <a:latin typeface="Arial" charset="0"/>
              </a:rPr>
              <a:t>    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месечно</a:t>
            </a:r>
            <a:r>
              <a:rPr lang="en-US" sz="2800" smtClean="0">
                <a:latin typeface="Arial" charset="0"/>
              </a:rPr>
              <a:t>)</a:t>
            </a:r>
          </a:p>
          <a:p>
            <a:pPr eaLnBrk="1" hangingPunct="1"/>
            <a:endParaRPr lang="en-US" sz="2800" smtClean="0">
              <a:latin typeface="Arial" charset="0"/>
            </a:endParaRPr>
          </a:p>
        </p:txBody>
      </p:sp>
    </p:spTree>
  </p:cSld>
  <p:clrMapOvr>
    <a:masterClrMapping/>
  </p:clrMapOvr>
  <p:transition advTm="12059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r-Latn-CS" sz="3600" smtClean="0">
                <a:latin typeface="Arial Black" pitchFamily="34" charset="0"/>
              </a:rPr>
              <a:t>2.</a:t>
            </a:r>
            <a:r>
              <a:rPr lang="sr-Cyrl-CS" sz="3600" smtClean="0">
                <a:latin typeface="Arial Black" pitchFamily="34" charset="0"/>
              </a:rPr>
              <a:t>Ризично</a:t>
            </a:r>
            <a:r>
              <a:rPr lang="sl-SI" sz="3600" smtClean="0">
                <a:latin typeface="Arial Black" pitchFamily="34" charset="0"/>
              </a:rPr>
              <a:t> </a:t>
            </a:r>
            <a:r>
              <a:rPr lang="sr-Cyrl-CS" sz="3600" smtClean="0">
                <a:latin typeface="Arial Black" pitchFamily="34" charset="0"/>
              </a:rPr>
              <a:t>коцкање</a:t>
            </a:r>
            <a:r>
              <a:rPr lang="sl-SI" sz="3600" smtClean="0">
                <a:latin typeface="Arial Black" pitchFamily="34" charset="0"/>
              </a:rPr>
              <a:t>-</a:t>
            </a:r>
            <a:r>
              <a:rPr lang="sr-Cyrl-CS" sz="3600" smtClean="0">
                <a:latin typeface="Arial Black" pitchFamily="34" charset="0"/>
              </a:rPr>
              <a:t>спортске</a:t>
            </a:r>
            <a:r>
              <a:rPr lang="sl-SI" sz="3600" smtClean="0">
                <a:latin typeface="Arial Black" pitchFamily="34" charset="0"/>
              </a:rPr>
              <a:t> </a:t>
            </a:r>
            <a:r>
              <a:rPr lang="sr-Cyrl-CS" sz="3600" smtClean="0">
                <a:latin typeface="Arial Black" pitchFamily="34" charset="0"/>
              </a:rPr>
              <a:t>кладионице</a:t>
            </a:r>
            <a:endParaRPr lang="en-US" sz="3600" smtClean="0">
              <a:latin typeface="Arial Black" pitchFamily="34" charset="0"/>
            </a:endParaRPr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114800"/>
          </a:xfrm>
        </p:spPr>
        <p:txBody>
          <a:bodyPr/>
          <a:lstStyle/>
          <a:p>
            <a:pPr eaLnBrk="1" hangingPunct="1"/>
            <a:r>
              <a:rPr lang="sr-Cyrl-CS" sz="2800" smtClean="0">
                <a:latin typeface="Arial" charset="0"/>
              </a:rPr>
              <a:t>Висок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ризик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за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развој</a:t>
            </a:r>
            <a:r>
              <a:rPr lang="sl-SI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проблематичног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коцкања</a:t>
            </a:r>
            <a:r>
              <a:rPr lang="sr-Latn-CS" sz="2800" smtClean="0">
                <a:latin typeface="Arial" charset="0"/>
              </a:rPr>
              <a:t>:</a:t>
            </a:r>
          </a:p>
          <a:p>
            <a:pPr eaLnBrk="1" hangingPunct="1"/>
            <a:endParaRPr lang="sr-Latn-CS" sz="2800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l-SI" sz="2800" smtClean="0">
                <a:latin typeface="Arial" charset="0"/>
              </a:rPr>
              <a:t>     - </a:t>
            </a:r>
            <a:r>
              <a:rPr lang="sr-Cyrl-CS" sz="2800" smtClean="0">
                <a:latin typeface="Arial" charset="0"/>
              </a:rPr>
              <a:t>особе</a:t>
            </a:r>
            <a:r>
              <a:rPr lang="sl-SI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коцкају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понављано</a:t>
            </a:r>
            <a:r>
              <a:rPr lang="en-U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и</a:t>
            </a:r>
            <a:r>
              <a:rPr lang="en-U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учестало</a:t>
            </a:r>
            <a:endParaRPr lang="sr-Latn-CS" sz="2800" b="1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Latn-CS" sz="2800" b="1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Latn-CS" sz="2800" smtClean="0">
                <a:latin typeface="Arial" charset="0"/>
              </a:rPr>
              <a:t>     - </a:t>
            </a:r>
            <a:r>
              <a:rPr lang="sr-Cyrl-CS" sz="2800" b="1" smtClean="0">
                <a:latin typeface="Arial" charset="0"/>
              </a:rPr>
              <a:t>измењено</a:t>
            </a:r>
            <a:r>
              <a:rPr lang="sr-Latn-C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психофизичко</a:t>
            </a:r>
            <a:r>
              <a:rPr lang="sr-Latn-C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стање</a:t>
            </a:r>
            <a:r>
              <a:rPr lang="sr-Latn-CS" sz="2800" b="1" smtClean="0">
                <a:latin typeface="Arial" charset="0"/>
              </a:rPr>
              <a:t> </a:t>
            </a:r>
            <a:r>
              <a:rPr lang="sr-Latn-CS" sz="2800" smtClean="0">
                <a:latin typeface="Arial" charset="0"/>
              </a:rPr>
              <a:t>(</a:t>
            </a:r>
            <a:r>
              <a:rPr lang="sr-Cyrl-CS" sz="2800" smtClean="0">
                <a:latin typeface="Arial" charset="0"/>
              </a:rPr>
              <a:t>еуфорија</a:t>
            </a:r>
            <a:r>
              <a:rPr lang="sr-Latn-CS" sz="2800" smtClean="0">
                <a:latin typeface="Arial" charset="0"/>
              </a:rPr>
              <a:t>, </a:t>
            </a:r>
            <a:r>
              <a:rPr lang="sr-Cyrl-CS" sz="2800" smtClean="0">
                <a:latin typeface="Arial" charset="0"/>
              </a:rPr>
              <a:t>алкохолисаност</a:t>
            </a:r>
            <a:r>
              <a:rPr lang="sr-Latn-CS" sz="2800" smtClean="0">
                <a:latin typeface="Arial" charset="0"/>
              </a:rPr>
              <a:t>, </a:t>
            </a:r>
            <a:r>
              <a:rPr lang="sr-Cyrl-CS" sz="2800" smtClean="0">
                <a:latin typeface="Arial" charset="0"/>
              </a:rPr>
              <a:t>ПАС</a:t>
            </a:r>
            <a:r>
              <a:rPr lang="en-US" sz="2800" smtClean="0">
                <a:latin typeface="Arial" charset="0"/>
              </a:rPr>
              <a:t>, </a:t>
            </a:r>
            <a:r>
              <a:rPr lang="sr-Cyrl-CS" sz="2800" smtClean="0">
                <a:latin typeface="Arial" charset="0"/>
              </a:rPr>
              <a:t>туга</a:t>
            </a:r>
            <a:r>
              <a:rPr lang="sr-Latn-CS" sz="2800" smtClean="0">
                <a:latin typeface="Arial" charset="0"/>
              </a:rPr>
              <a:t>, </a:t>
            </a:r>
            <a:r>
              <a:rPr lang="sr-Cyrl-CS" sz="2800" smtClean="0">
                <a:latin typeface="Arial" charset="0"/>
              </a:rPr>
              <a:t>исцрпљеност</a:t>
            </a:r>
            <a:r>
              <a:rPr lang="sr-Latn-CS" sz="2800" smtClean="0">
                <a:latin typeface="Arial" charset="0"/>
              </a:rPr>
              <a:t>)</a:t>
            </a:r>
          </a:p>
          <a:p>
            <a:pPr eaLnBrk="1" hangingPunct="1">
              <a:buFont typeface="Wingdings" pitchFamily="2" charset="2"/>
              <a:buNone/>
            </a:pPr>
            <a:endParaRPr lang="sr-Latn-CS" sz="2800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Latn-CS" sz="2800" b="1" smtClean="0">
                <a:latin typeface="Arial" charset="0"/>
              </a:rPr>
              <a:t>     - </a:t>
            </a:r>
            <a:r>
              <a:rPr lang="sr-Cyrl-CS" sz="2800" b="1" smtClean="0">
                <a:latin typeface="Arial" charset="0"/>
              </a:rPr>
              <a:t>особе</a:t>
            </a:r>
            <a:r>
              <a:rPr lang="en-U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млађе</a:t>
            </a:r>
            <a:r>
              <a:rPr lang="sr-Latn-C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од</a:t>
            </a:r>
            <a:r>
              <a:rPr lang="sr-Latn-CS" sz="2800" b="1" smtClean="0">
                <a:latin typeface="Arial" charset="0"/>
              </a:rPr>
              <a:t> 18 </a:t>
            </a:r>
            <a:r>
              <a:rPr lang="sr-Cyrl-CS" sz="2800" b="1" smtClean="0">
                <a:latin typeface="Arial" charset="0"/>
              </a:rPr>
              <a:t>година</a:t>
            </a:r>
            <a:endParaRPr lang="en-US" sz="2800" b="1" smtClean="0">
              <a:latin typeface="Arial" charset="0"/>
            </a:endParaRPr>
          </a:p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  <p:transition advTm="21791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4000" smtClean="0">
                <a:latin typeface="Arial Black" pitchFamily="34" charset="0"/>
              </a:rPr>
              <a:t>3. </a:t>
            </a:r>
            <a:r>
              <a:rPr lang="sr-Cyrl-CS" sz="4000" smtClean="0">
                <a:latin typeface="Arial Black" pitchFamily="34" charset="0"/>
              </a:rPr>
              <a:t>Проблематично</a:t>
            </a:r>
            <a:r>
              <a:rPr lang="sl-SI" sz="4000" smtClean="0">
                <a:latin typeface="Arial Black" pitchFamily="34" charset="0"/>
              </a:rPr>
              <a:t> </a:t>
            </a:r>
            <a:r>
              <a:rPr lang="sr-Cyrl-CS" sz="4000" smtClean="0">
                <a:latin typeface="Arial Black" pitchFamily="34" charset="0"/>
              </a:rPr>
              <a:t>коцкање</a:t>
            </a:r>
            <a:endParaRPr lang="en-US" sz="4000" smtClean="0">
              <a:latin typeface="Arial Black" pitchFamily="34" charset="0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33600"/>
            <a:ext cx="8229600" cy="3733800"/>
          </a:xfrm>
        </p:spPr>
        <p:txBody>
          <a:bodyPr/>
          <a:lstStyle/>
          <a:p>
            <a:pPr eaLnBrk="1" hangingPunct="1"/>
            <a:r>
              <a:rPr lang="sl-SI" smtClean="0"/>
              <a:t> </a:t>
            </a:r>
            <a:r>
              <a:rPr lang="sr-Latn-CS" sz="2800" b="1" smtClean="0">
                <a:latin typeface="Arial" charset="0"/>
              </a:rPr>
              <a:t>1 - 5% </a:t>
            </a:r>
            <a:r>
              <a:rPr lang="sr-Cyrl-CS" sz="2800" b="1" smtClean="0">
                <a:latin typeface="Arial" charset="0"/>
              </a:rPr>
              <a:t>опште</a:t>
            </a:r>
            <a:r>
              <a:rPr lang="sr-Latn-C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популације</a:t>
            </a:r>
            <a:endParaRPr lang="sr-Latn-CS" sz="2800" b="1" smtClean="0">
              <a:latin typeface="Arial" charset="0"/>
            </a:endParaRPr>
          </a:p>
          <a:p>
            <a:pPr eaLnBrk="1" hangingPunct="1"/>
            <a:endParaRPr lang="sr-Latn-CS" sz="2800" smtClean="0">
              <a:latin typeface="Arial" charset="0"/>
            </a:endParaRPr>
          </a:p>
          <a:p>
            <a:pPr eaLnBrk="1" hangingPunct="1"/>
            <a:r>
              <a:rPr lang="sr-Latn-CS" sz="2800" smtClean="0">
                <a:latin typeface="Arial" charset="0"/>
              </a:rPr>
              <a:t> </a:t>
            </a:r>
            <a:r>
              <a:rPr lang="sl-SI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Имају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три</a:t>
            </a:r>
            <a:r>
              <a:rPr lang="en-U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или</a:t>
            </a:r>
            <a:r>
              <a:rPr lang="en-U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четири</a:t>
            </a:r>
            <a:r>
              <a:rPr lang="sl-SI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проблема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у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више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животних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области</a:t>
            </a:r>
            <a:r>
              <a:rPr lang="sr-Latn-CS" sz="2800" smtClean="0">
                <a:latin typeface="Arial" charset="0"/>
              </a:rPr>
              <a:t>(</a:t>
            </a:r>
            <a:r>
              <a:rPr lang="sr-Cyrl-CS" sz="2800" smtClean="0">
                <a:latin typeface="Arial" charset="0"/>
              </a:rPr>
              <a:t>породични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односи</a:t>
            </a:r>
            <a:r>
              <a:rPr lang="sr-Latn-CS" sz="2800" smtClean="0">
                <a:latin typeface="Arial" charset="0"/>
              </a:rPr>
              <a:t>, </a:t>
            </a:r>
            <a:r>
              <a:rPr lang="sr-Cyrl-CS" sz="2800" smtClean="0">
                <a:latin typeface="Arial" charset="0"/>
              </a:rPr>
              <a:t>брачни</a:t>
            </a:r>
            <a:r>
              <a:rPr lang="sr-Latn-CS" sz="2800" smtClean="0">
                <a:latin typeface="Arial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sr-Latn-CS" sz="2800" smtClean="0">
                <a:latin typeface="Arial" charset="0"/>
              </a:rPr>
              <a:t>     </a:t>
            </a:r>
            <a:r>
              <a:rPr lang="sr-Cyrl-CS" sz="2800" smtClean="0">
                <a:latin typeface="Arial" charset="0"/>
              </a:rPr>
              <a:t>статус</a:t>
            </a:r>
            <a:r>
              <a:rPr lang="sr-Latn-CS" sz="2800" smtClean="0">
                <a:latin typeface="Arial" charset="0"/>
              </a:rPr>
              <a:t>, </a:t>
            </a:r>
            <a:r>
              <a:rPr lang="sr-Cyrl-CS" sz="2800" smtClean="0">
                <a:latin typeface="Arial" charset="0"/>
              </a:rPr>
              <a:t>посао</a:t>
            </a:r>
            <a:r>
              <a:rPr lang="sr-Latn-CS" sz="2800" smtClean="0">
                <a:latin typeface="Arial" charset="0"/>
              </a:rPr>
              <a:t>, </a:t>
            </a:r>
            <a:r>
              <a:rPr lang="sr-Cyrl-CS" sz="2800" smtClean="0">
                <a:latin typeface="Arial" charset="0"/>
              </a:rPr>
              <a:t>финансије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или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законски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проблеми</a:t>
            </a:r>
            <a:r>
              <a:rPr lang="sr-Latn-CS" sz="2800" smtClean="0">
                <a:latin typeface="Arial" charset="0"/>
              </a:rPr>
              <a:t>)</a:t>
            </a:r>
          </a:p>
          <a:p>
            <a:pPr eaLnBrk="1" hangingPunct="1">
              <a:buFont typeface="Wingdings" pitchFamily="2" charset="2"/>
              <a:buNone/>
            </a:pPr>
            <a:endParaRPr lang="sr-Latn-CS" sz="2800" smtClean="0">
              <a:latin typeface="Arial" charset="0"/>
            </a:endParaRPr>
          </a:p>
          <a:p>
            <a:pPr eaLnBrk="1" hangingPunct="1"/>
            <a:r>
              <a:rPr lang="sr-Latn-CS" sz="2800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Не</a:t>
            </a:r>
            <a:r>
              <a:rPr lang="sr-Latn-C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испуњавају</a:t>
            </a:r>
            <a:r>
              <a:rPr lang="sr-Latn-C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критеријуме</a:t>
            </a:r>
            <a:r>
              <a:rPr lang="sr-Latn-C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за</a:t>
            </a:r>
            <a:r>
              <a:rPr lang="sr-Latn-C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зависност</a:t>
            </a:r>
            <a:r>
              <a:rPr lang="sr-Latn-CS" sz="2800" smtClean="0">
                <a:latin typeface="Arial" charset="0"/>
              </a:rPr>
              <a:t> </a:t>
            </a:r>
            <a:endParaRPr lang="en-US" sz="2800" smtClean="0">
              <a:latin typeface="Arial" charset="0"/>
            </a:endParaRPr>
          </a:p>
        </p:txBody>
      </p:sp>
    </p:spTree>
  </p:cSld>
  <p:clrMapOvr>
    <a:masterClrMapping/>
  </p:clrMapOvr>
  <p:transition advTm="20999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r-Latn-CS" sz="3600" b="1" smtClean="0">
                <a:latin typeface="Arial Black" pitchFamily="34" charset="0"/>
              </a:rPr>
              <a:t>4. </a:t>
            </a:r>
            <a:r>
              <a:rPr lang="sr-Cyrl-CS" sz="3600" b="1" smtClean="0">
                <a:latin typeface="Arial Black" pitchFamily="34" charset="0"/>
              </a:rPr>
              <a:t>Зависност</a:t>
            </a:r>
            <a:r>
              <a:rPr lang="sr-Latn-CS" sz="3600" b="1" smtClean="0">
                <a:latin typeface="Arial Black" pitchFamily="34" charset="0"/>
              </a:rPr>
              <a:t> </a:t>
            </a:r>
            <a:r>
              <a:rPr lang="sr-Cyrl-CS" sz="3600" b="1" smtClean="0">
                <a:latin typeface="Arial Black" pitchFamily="34" charset="0"/>
              </a:rPr>
              <a:t>од</a:t>
            </a:r>
            <a:r>
              <a:rPr lang="sr-Latn-CS" sz="3600" b="1" smtClean="0">
                <a:latin typeface="Arial Black" pitchFamily="34" charset="0"/>
              </a:rPr>
              <a:t> </a:t>
            </a:r>
            <a:r>
              <a:rPr lang="sr-Cyrl-CS" sz="3600" b="1" smtClean="0">
                <a:latin typeface="Arial Black" pitchFamily="34" charset="0"/>
              </a:rPr>
              <a:t>коцке</a:t>
            </a:r>
            <a:r>
              <a:rPr lang="sr-Latn-CS" sz="3600" b="1" smtClean="0">
                <a:latin typeface="Arial Black" pitchFamily="34" charset="0"/>
              </a:rPr>
              <a:t> – </a:t>
            </a:r>
            <a:r>
              <a:rPr lang="sr-Cyrl-CS" sz="3600" b="1" smtClean="0">
                <a:latin typeface="Arial Black" pitchFamily="34" charset="0"/>
              </a:rPr>
              <a:t>патолошко</a:t>
            </a:r>
            <a:r>
              <a:rPr lang="sr-Latn-CS" sz="3600" b="1" smtClean="0">
                <a:latin typeface="Arial Black" pitchFamily="34" charset="0"/>
              </a:rPr>
              <a:t> </a:t>
            </a:r>
            <a:r>
              <a:rPr lang="sr-Cyrl-CS" sz="3600" b="1" smtClean="0">
                <a:latin typeface="Arial Black" pitchFamily="34" charset="0"/>
              </a:rPr>
              <a:t>коцкање</a:t>
            </a:r>
            <a:r>
              <a:rPr lang="sr-Latn-CS" sz="3600" smtClean="0">
                <a:latin typeface="Arial Black" pitchFamily="34" charset="0"/>
              </a:rPr>
              <a:t> </a:t>
            </a:r>
            <a:endParaRPr lang="en-US" sz="3600" smtClean="0">
              <a:latin typeface="Arial Black" pitchFamily="34" charset="0"/>
            </a:endParaRPr>
          </a:p>
        </p:txBody>
      </p:sp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09800"/>
            <a:ext cx="8229600" cy="3657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sr-Latn-CS" sz="2800" smtClean="0">
              <a:latin typeface="Arial" charset="0"/>
            </a:endParaRPr>
          </a:p>
          <a:p>
            <a:pPr eaLnBrk="1" hangingPunct="1"/>
            <a:r>
              <a:rPr lang="sr-Cyrl-CS" sz="2800" smtClean="0">
                <a:latin typeface="Arial" charset="0"/>
              </a:rPr>
              <a:t>Особе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које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у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последњих</a:t>
            </a:r>
            <a:r>
              <a:rPr lang="en-US" sz="2800" smtClean="0">
                <a:latin typeface="Arial" charset="0"/>
              </a:rPr>
              <a:t> 18</a:t>
            </a:r>
            <a:r>
              <a:rPr lang="sl-SI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месеци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учестало</a:t>
            </a:r>
            <a:endParaRPr lang="sr-Latn-CS" sz="2800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Latn-CS" sz="2800" smtClean="0">
                <a:latin typeface="Arial" charset="0"/>
              </a:rPr>
              <a:t>   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коцкају</a:t>
            </a:r>
            <a:r>
              <a:rPr lang="sl-SI" sz="2800" smtClean="0">
                <a:latin typeface="Arial" charset="0"/>
              </a:rPr>
              <a:t> </a:t>
            </a:r>
            <a:r>
              <a:rPr lang="en-US" sz="2800" smtClean="0">
                <a:latin typeface="Arial" charset="0"/>
              </a:rPr>
              <a:t> </a:t>
            </a:r>
            <a:endParaRPr lang="sr-Latn-CS" sz="2800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sz="2800" smtClean="0">
              <a:latin typeface="Arial" charset="0"/>
            </a:endParaRPr>
          </a:p>
          <a:p>
            <a:pPr eaLnBrk="1" hangingPunct="1"/>
            <a:r>
              <a:rPr lang="sr-Cyrl-CS" sz="2800" b="1" smtClean="0">
                <a:latin typeface="Arial" charset="0"/>
              </a:rPr>
              <a:t>Имају</a:t>
            </a:r>
            <a:r>
              <a:rPr lang="en-U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пет</a:t>
            </a:r>
            <a:r>
              <a:rPr lang="en-U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или</a:t>
            </a:r>
            <a:r>
              <a:rPr lang="en-U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више</a:t>
            </a:r>
            <a:r>
              <a:rPr lang="en-U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проблема</a:t>
            </a:r>
            <a:r>
              <a:rPr lang="en-U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повезаних</a:t>
            </a:r>
            <a:r>
              <a:rPr lang="en-U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с</a:t>
            </a:r>
            <a:endParaRPr lang="sr-Latn-CS" sz="2800" b="1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l-SI" sz="2800" b="1" smtClean="0">
                <a:latin typeface="Arial" charset="0"/>
              </a:rPr>
              <a:t>    </a:t>
            </a:r>
            <a:r>
              <a:rPr lang="sr-Cyrl-CS" sz="2800" b="1" smtClean="0">
                <a:latin typeface="Arial" charset="0"/>
              </a:rPr>
              <a:t>коцкањем</a:t>
            </a:r>
            <a:endParaRPr lang="en-US" sz="2800" b="1" smtClean="0">
              <a:latin typeface="Arial" charset="0"/>
            </a:endParaRPr>
          </a:p>
        </p:txBody>
      </p:sp>
    </p:spTree>
  </p:cSld>
  <p:clrMapOvr>
    <a:masterClrMapping/>
  </p:clrMapOvr>
  <p:transition advTm="16427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143000"/>
            <a:ext cx="8229600" cy="1143000"/>
          </a:xfrm>
        </p:spPr>
        <p:txBody>
          <a:bodyPr/>
          <a:lstStyle/>
          <a:p>
            <a:pPr eaLnBrk="1" hangingPunct="1"/>
            <a:r>
              <a:rPr lang="sr-Cyrl-CS" sz="3200" smtClean="0">
                <a:latin typeface="Arial Black" pitchFamily="34" charset="0"/>
              </a:rPr>
              <a:t>Особине</a:t>
            </a:r>
            <a:r>
              <a:rPr lang="sr-Latn-CS" sz="3200" smtClean="0">
                <a:latin typeface="Arial Black" pitchFamily="34" charset="0"/>
              </a:rPr>
              <a:t>  </a:t>
            </a:r>
            <a:r>
              <a:rPr lang="sr-Cyrl-CS" sz="3200" smtClean="0">
                <a:latin typeface="Arial Black" pitchFamily="34" charset="0"/>
              </a:rPr>
              <a:t>коцкара</a:t>
            </a:r>
            <a:endParaRPr lang="sr-Latn-CS" sz="3200" smtClean="0">
              <a:latin typeface="Arial Black" pitchFamily="34" charset="0"/>
            </a:endParaRPr>
          </a:p>
        </p:txBody>
      </p:sp>
      <p:sp>
        <p:nvSpPr>
          <p:cNvPr id="9523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514600"/>
            <a:ext cx="8229600" cy="4343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Карактерне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црте</a:t>
            </a:r>
            <a:r>
              <a:rPr lang="sr-Latn-CS" sz="2400" b="1" smtClean="0">
                <a:latin typeface="Arial" charset="0"/>
              </a:rPr>
              <a:t>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sr-Latn-CS" sz="2400" b="1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smtClean="0">
                <a:latin typeface="Arial" charset="0"/>
              </a:rPr>
              <a:t>       </a:t>
            </a:r>
            <a:r>
              <a:rPr lang="sr-Latn-CS" sz="2400" b="1" smtClean="0">
                <a:latin typeface="Arial" charset="0"/>
              </a:rPr>
              <a:t>-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дефицит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пажње</a:t>
            </a:r>
            <a:endParaRPr lang="sr-Latn-CS" sz="2400" b="1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b="1" smtClean="0">
                <a:latin typeface="Arial" charset="0"/>
              </a:rPr>
              <a:t>       - </a:t>
            </a:r>
            <a:r>
              <a:rPr lang="sr-Cyrl-CS" sz="2400" b="1" smtClean="0">
                <a:latin typeface="Arial" charset="0"/>
              </a:rPr>
              <a:t>импулсивност</a:t>
            </a:r>
            <a:endParaRPr lang="sr-Latn-CS" sz="2400" b="1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400" b="1" smtClean="0">
                <a:latin typeface="Arial" charset="0"/>
              </a:rPr>
              <a:t>       - </a:t>
            </a:r>
            <a:r>
              <a:rPr lang="sr-Cyrl-CS" sz="2400" b="1" smtClean="0">
                <a:latin typeface="Arial" charset="0"/>
              </a:rPr>
              <a:t>опсесивност</a:t>
            </a:r>
            <a:endParaRPr lang="hr-HR" sz="2400" b="1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400" b="1" smtClean="0">
                <a:latin typeface="Arial" charset="0"/>
              </a:rPr>
              <a:t>       - </a:t>
            </a:r>
            <a:r>
              <a:rPr lang="sr-Cyrl-CS" sz="2400" b="1" smtClean="0">
                <a:latin typeface="Arial" charset="0"/>
              </a:rPr>
              <a:t>тражење</a:t>
            </a:r>
            <a:r>
              <a:rPr lang="hr-HR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узбуђења</a:t>
            </a:r>
            <a:endParaRPr lang="hr-HR" sz="2400" b="1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400" b="1" smtClean="0">
                <a:latin typeface="Arial" charset="0"/>
              </a:rPr>
              <a:t>       - </a:t>
            </a:r>
            <a:r>
              <a:rPr lang="sr-Cyrl-CS" sz="2400" b="1" smtClean="0">
                <a:latin typeface="Arial" charset="0"/>
              </a:rPr>
              <a:t>смањена</a:t>
            </a:r>
            <a:r>
              <a:rPr lang="hr-HR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самоконтрола</a:t>
            </a:r>
            <a:endParaRPr lang="hr-HR" sz="2400" b="1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hr-HR" sz="2400" b="1" smtClean="0">
                <a:latin typeface="Arial" charset="0"/>
              </a:rPr>
              <a:t>       - </a:t>
            </a:r>
            <a:r>
              <a:rPr lang="sr-Cyrl-CS" sz="2400" b="1" smtClean="0">
                <a:latin typeface="Arial" charset="0"/>
              </a:rPr>
              <a:t>потрага</a:t>
            </a:r>
            <a:r>
              <a:rPr lang="hr-HR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за</a:t>
            </a:r>
            <a:r>
              <a:rPr lang="hr-HR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новинама</a:t>
            </a:r>
            <a:r>
              <a:rPr lang="hr-HR" sz="2400" b="1" smtClean="0">
                <a:latin typeface="Arial" charset="0"/>
              </a:rPr>
              <a:t> </a:t>
            </a:r>
            <a:endParaRPr lang="sr-Latn-CS" sz="2400" b="1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b="1" smtClean="0">
                <a:latin typeface="Arial" charset="0"/>
              </a:rPr>
              <a:t>       - </a:t>
            </a:r>
            <a:r>
              <a:rPr lang="sr-Cyrl-CS" sz="2400" b="1" smtClean="0">
                <a:latin typeface="Arial" charset="0"/>
              </a:rPr>
              <a:t>ниска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фрустрациона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толеранција</a:t>
            </a:r>
            <a:endParaRPr lang="sr-Latn-CS" sz="2400" b="1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b="1" smtClean="0">
                <a:latin typeface="Arial" charset="0"/>
              </a:rPr>
              <a:t>       - </a:t>
            </a:r>
            <a:r>
              <a:rPr lang="sr-Cyrl-CS" sz="2400" b="1" smtClean="0">
                <a:latin typeface="Arial" charset="0"/>
              </a:rPr>
              <a:t>амбициозност</a:t>
            </a:r>
            <a:endParaRPr lang="sr-Latn-CS" sz="2400" b="1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b="1" smtClean="0">
                <a:latin typeface="Arial" charset="0"/>
              </a:rPr>
              <a:t>       - </a:t>
            </a:r>
            <a:r>
              <a:rPr lang="sr-Cyrl-CS" sz="2400" b="1" smtClean="0">
                <a:latin typeface="Arial" charset="0"/>
              </a:rPr>
              <a:t>анксиозност</a:t>
            </a:r>
            <a:r>
              <a:rPr lang="sr-Latn-CS" sz="2400" b="1" smtClean="0">
                <a:latin typeface="Arial" charset="0"/>
              </a:rPr>
              <a:t>    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sr-Latn-CS" sz="3600" b="1">
                <a:latin typeface="Arial Black" pitchFamily="34" charset="0"/>
              </a:rPr>
              <a:t>4. </a:t>
            </a:r>
            <a:r>
              <a:rPr lang="sr-Cyrl-CS" sz="3600" b="1">
                <a:latin typeface="Arial Black" pitchFamily="34" charset="0"/>
              </a:rPr>
              <a:t>Зависност</a:t>
            </a:r>
            <a:r>
              <a:rPr lang="sr-Latn-CS" sz="3600" b="1">
                <a:latin typeface="Arial Black" pitchFamily="34" charset="0"/>
              </a:rPr>
              <a:t> </a:t>
            </a:r>
            <a:r>
              <a:rPr lang="sr-Cyrl-CS" sz="3600" b="1">
                <a:latin typeface="Arial Black" pitchFamily="34" charset="0"/>
              </a:rPr>
              <a:t>од</a:t>
            </a:r>
            <a:r>
              <a:rPr lang="sr-Latn-CS" sz="3600" b="1">
                <a:latin typeface="Arial Black" pitchFamily="34" charset="0"/>
              </a:rPr>
              <a:t> </a:t>
            </a:r>
            <a:r>
              <a:rPr lang="sr-Cyrl-CS" sz="3600" b="1">
                <a:latin typeface="Arial Black" pitchFamily="34" charset="0"/>
              </a:rPr>
              <a:t>коцке</a:t>
            </a:r>
            <a:r>
              <a:rPr lang="sr-Latn-CS" sz="3600" b="1">
                <a:latin typeface="Arial Black" pitchFamily="34" charset="0"/>
              </a:rPr>
              <a:t> – </a:t>
            </a:r>
            <a:r>
              <a:rPr lang="sr-Cyrl-CS" sz="3600" b="1">
                <a:latin typeface="Arial Black" pitchFamily="34" charset="0"/>
              </a:rPr>
              <a:t>патолошко</a:t>
            </a:r>
            <a:r>
              <a:rPr lang="sr-Latn-CS" sz="3600" b="1">
                <a:latin typeface="Arial Black" pitchFamily="34" charset="0"/>
              </a:rPr>
              <a:t> </a:t>
            </a:r>
            <a:r>
              <a:rPr lang="sr-Cyrl-CS" sz="3600" b="1">
                <a:latin typeface="Arial Black" pitchFamily="34" charset="0"/>
              </a:rPr>
              <a:t>коцкање</a:t>
            </a:r>
            <a:r>
              <a:rPr lang="sr-Latn-CS" sz="3600">
                <a:latin typeface="Arial Black" pitchFamily="34" charset="0"/>
              </a:rPr>
              <a:t> </a:t>
            </a:r>
            <a:endParaRPr lang="en-US" sz="3600">
              <a:latin typeface="Arial Black" pitchFamily="34" charset="0"/>
            </a:endParaRPr>
          </a:p>
        </p:txBody>
      </p:sp>
    </p:spTree>
  </p:cSld>
  <p:clrMapOvr>
    <a:masterClrMapping/>
  </p:clrMapOvr>
  <p:transition advTm="17799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295400"/>
            <a:ext cx="8229600" cy="1143000"/>
          </a:xfrm>
        </p:spPr>
        <p:txBody>
          <a:bodyPr/>
          <a:lstStyle/>
          <a:p>
            <a:pPr eaLnBrk="1" hangingPunct="1"/>
            <a:r>
              <a:rPr lang="sr-Cyrl-CS" sz="3200" smtClean="0">
                <a:latin typeface="Arial Black" pitchFamily="34" charset="0"/>
              </a:rPr>
              <a:t>Ризична</a:t>
            </a:r>
            <a:r>
              <a:rPr lang="sr-Latn-CS" sz="3200" smtClean="0">
                <a:latin typeface="Arial Black" pitchFamily="34" charset="0"/>
              </a:rPr>
              <a:t> </a:t>
            </a:r>
            <a:r>
              <a:rPr lang="sr-Cyrl-CS" sz="3200" smtClean="0">
                <a:latin typeface="Arial Black" pitchFamily="34" charset="0"/>
              </a:rPr>
              <a:t>популација</a:t>
            </a:r>
            <a:r>
              <a:rPr lang="sr-Latn-CS" sz="3200" smtClean="0">
                <a:latin typeface="Arial Black" pitchFamily="34" charset="0"/>
              </a:rPr>
              <a:t>: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590800"/>
            <a:ext cx="8229600" cy="3962400"/>
          </a:xfrm>
        </p:spPr>
        <p:txBody>
          <a:bodyPr/>
          <a:lstStyle/>
          <a:p>
            <a:pPr eaLnBrk="1" hangingPunct="1"/>
            <a:r>
              <a:rPr lang="sr-Cyrl-CS" sz="2800" b="1" smtClean="0">
                <a:latin typeface="Arial" charset="0"/>
              </a:rPr>
              <a:t>Мушкарци</a:t>
            </a:r>
            <a:endParaRPr lang="sr-Latn-CS" sz="2800" b="1" smtClean="0">
              <a:latin typeface="Arial" charset="0"/>
            </a:endParaRPr>
          </a:p>
          <a:p>
            <a:pPr eaLnBrk="1" hangingPunct="1"/>
            <a:r>
              <a:rPr lang="sr-Cyrl-CS" sz="2800" b="1" smtClean="0">
                <a:latin typeface="Arial" charset="0"/>
              </a:rPr>
              <a:t>Адолесценти</a:t>
            </a:r>
            <a:r>
              <a:rPr lang="sr-Latn-C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и</a:t>
            </a:r>
            <a:r>
              <a:rPr lang="sr-Latn-C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старији</a:t>
            </a:r>
            <a:r>
              <a:rPr lang="sr-Latn-C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од</a:t>
            </a:r>
            <a:r>
              <a:rPr lang="sr-Latn-CS" sz="2800" b="1" smtClean="0">
                <a:latin typeface="Arial" charset="0"/>
              </a:rPr>
              <a:t> 65 </a:t>
            </a:r>
            <a:r>
              <a:rPr lang="sr-Cyrl-CS" sz="2800" b="1" smtClean="0">
                <a:latin typeface="Arial" charset="0"/>
              </a:rPr>
              <a:t>година</a:t>
            </a:r>
            <a:endParaRPr lang="sr-Latn-CS" sz="2800" b="1" smtClean="0">
              <a:latin typeface="Arial" charset="0"/>
            </a:endParaRPr>
          </a:p>
          <a:p>
            <a:pPr eaLnBrk="1" hangingPunct="1"/>
            <a:r>
              <a:rPr lang="sr-Cyrl-CS" sz="2800" b="1" smtClean="0">
                <a:latin typeface="Arial" charset="0"/>
              </a:rPr>
              <a:t>Имигранти</a:t>
            </a:r>
            <a:endParaRPr lang="sr-Latn-CS" sz="2800" b="1" smtClean="0">
              <a:latin typeface="Arial" charset="0"/>
            </a:endParaRPr>
          </a:p>
          <a:p>
            <a:pPr eaLnBrk="1" hangingPunct="1"/>
            <a:r>
              <a:rPr lang="sr-Cyrl-CS" sz="2800" b="1" smtClean="0">
                <a:latin typeface="Arial" charset="0"/>
              </a:rPr>
              <a:t>Професије</a:t>
            </a:r>
            <a:endParaRPr lang="sr-Latn-CS" sz="2800" b="1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Latn-CS" sz="2800" b="1" smtClean="0">
                <a:latin typeface="Arial" charset="0"/>
              </a:rPr>
              <a:t>      </a:t>
            </a:r>
            <a:r>
              <a:rPr lang="sr-Latn-CS" sz="2800" smtClean="0">
                <a:latin typeface="Arial" charset="0"/>
              </a:rPr>
              <a:t>- </a:t>
            </a:r>
            <a:r>
              <a:rPr lang="sr-Cyrl-CS" sz="2800" smtClean="0">
                <a:latin typeface="Arial" charset="0"/>
              </a:rPr>
              <a:t>запослени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у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казинима</a:t>
            </a:r>
            <a:endParaRPr lang="sr-Latn-CS" sz="2800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Latn-CS" sz="2800" smtClean="0">
                <a:latin typeface="Arial" charset="0"/>
              </a:rPr>
              <a:t>      - </a:t>
            </a:r>
            <a:r>
              <a:rPr lang="sr-Cyrl-CS" sz="2800" smtClean="0">
                <a:latin typeface="Arial" charset="0"/>
              </a:rPr>
              <a:t>затвореници</a:t>
            </a:r>
            <a:endParaRPr lang="sr-Latn-CS" sz="2800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Latn-CS" sz="2800" smtClean="0">
                <a:latin typeface="Arial" charset="0"/>
              </a:rPr>
              <a:t>      - </a:t>
            </a:r>
            <a:r>
              <a:rPr lang="sr-Cyrl-CS" sz="2800" smtClean="0">
                <a:latin typeface="Arial" charset="0"/>
              </a:rPr>
              <a:t>војници</a:t>
            </a:r>
            <a:endParaRPr lang="sr-Latn-CS" sz="2800" smtClean="0">
              <a:latin typeface="Arial" charset="0"/>
            </a:endParaRP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sr-Latn-CS" sz="3600" b="1">
                <a:latin typeface="Arial Black" pitchFamily="34" charset="0"/>
              </a:rPr>
              <a:t>4. </a:t>
            </a:r>
            <a:r>
              <a:rPr lang="sr-Cyrl-CS" sz="3600" b="1">
                <a:latin typeface="Arial Black" pitchFamily="34" charset="0"/>
              </a:rPr>
              <a:t>Зависност</a:t>
            </a:r>
            <a:r>
              <a:rPr lang="sr-Latn-CS" sz="3600" b="1">
                <a:latin typeface="Arial Black" pitchFamily="34" charset="0"/>
              </a:rPr>
              <a:t> </a:t>
            </a:r>
            <a:r>
              <a:rPr lang="sr-Cyrl-CS" sz="3600" b="1">
                <a:latin typeface="Arial Black" pitchFamily="34" charset="0"/>
              </a:rPr>
              <a:t>од</a:t>
            </a:r>
            <a:r>
              <a:rPr lang="sr-Latn-CS" sz="3600" b="1">
                <a:latin typeface="Arial Black" pitchFamily="34" charset="0"/>
              </a:rPr>
              <a:t> </a:t>
            </a:r>
            <a:r>
              <a:rPr lang="sr-Cyrl-CS" sz="3600" b="1">
                <a:latin typeface="Arial Black" pitchFamily="34" charset="0"/>
              </a:rPr>
              <a:t>коцке</a:t>
            </a:r>
            <a:r>
              <a:rPr lang="sr-Latn-CS" sz="3600" b="1">
                <a:latin typeface="Arial Black" pitchFamily="34" charset="0"/>
              </a:rPr>
              <a:t> – </a:t>
            </a:r>
            <a:r>
              <a:rPr lang="sr-Cyrl-CS" sz="3600" b="1">
                <a:latin typeface="Arial Black" pitchFamily="34" charset="0"/>
              </a:rPr>
              <a:t>патолошко</a:t>
            </a:r>
            <a:r>
              <a:rPr lang="sr-Latn-CS" sz="3600" b="1">
                <a:latin typeface="Arial Black" pitchFamily="34" charset="0"/>
              </a:rPr>
              <a:t> </a:t>
            </a:r>
            <a:r>
              <a:rPr lang="sr-Cyrl-CS" sz="3600" b="1">
                <a:latin typeface="Arial Black" pitchFamily="34" charset="0"/>
              </a:rPr>
              <a:t>коцкање</a:t>
            </a:r>
            <a:r>
              <a:rPr lang="sr-Latn-CS" sz="3600">
                <a:latin typeface="Arial Black" pitchFamily="34" charset="0"/>
              </a:rPr>
              <a:t> </a:t>
            </a:r>
            <a:endParaRPr lang="en-US" sz="3600">
              <a:latin typeface="Arial Black" pitchFamily="34" charset="0"/>
            </a:endParaRPr>
          </a:p>
        </p:txBody>
      </p:sp>
    </p:spTree>
  </p:cSld>
  <p:clrMapOvr>
    <a:masterClrMapping/>
  </p:clrMapOvr>
  <p:transition advTm="16925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306388"/>
            <a:ext cx="6629400" cy="1370012"/>
          </a:xfrm>
        </p:spPr>
        <p:txBody>
          <a:bodyPr/>
          <a:lstStyle/>
          <a:p>
            <a:pPr eaLnBrk="1" hangingPunct="1"/>
            <a:r>
              <a:rPr lang="sr-Cyrl-CS" sz="3600" b="1" smtClean="0"/>
              <a:t>ФАКТОРИ</a:t>
            </a:r>
            <a:r>
              <a:rPr lang="sr-Latn-CS" sz="3600" b="1" smtClean="0"/>
              <a:t> </a:t>
            </a:r>
            <a:r>
              <a:rPr lang="sr-Cyrl-CS" sz="3600" b="1" smtClean="0"/>
              <a:t>КОЈИ</a:t>
            </a:r>
            <a:r>
              <a:rPr lang="sr-Latn-CS" sz="3600" b="1" smtClean="0"/>
              <a:t> </a:t>
            </a:r>
            <a:r>
              <a:rPr lang="sr-Cyrl-CS" sz="3600" b="1" smtClean="0"/>
              <a:t>УТИЧУ</a:t>
            </a:r>
            <a:r>
              <a:rPr lang="sr-Latn-CS" sz="3600" b="1" smtClean="0"/>
              <a:t> </a:t>
            </a:r>
            <a:r>
              <a:rPr lang="sr-Cyrl-CS" sz="3600" b="1" smtClean="0"/>
              <a:t>НА</a:t>
            </a:r>
            <a:r>
              <a:rPr lang="sr-Latn-CS" sz="3600" b="1" smtClean="0"/>
              <a:t> </a:t>
            </a:r>
            <a:r>
              <a:rPr lang="sr-Cyrl-CS" sz="3600" b="1" smtClean="0"/>
              <a:t>МЕНТАЛНО</a:t>
            </a:r>
            <a:r>
              <a:rPr lang="sr-Latn-CS" sz="3600" b="1" smtClean="0"/>
              <a:t> </a:t>
            </a:r>
            <a:r>
              <a:rPr lang="sr-Cyrl-CS" sz="3600" b="1" smtClean="0"/>
              <a:t>ЗДРАВЉЕ</a:t>
            </a:r>
            <a:endParaRPr lang="en-US" sz="3600" b="1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/>
            <a:r>
              <a:rPr lang="sr-Latn-CS" sz="2400" smtClean="0"/>
              <a:t>с</a:t>
            </a:r>
            <a:r>
              <a:rPr lang="sr-Cyrl-CS" sz="2400" smtClean="0"/>
              <a:t>оцијално</a:t>
            </a:r>
            <a:r>
              <a:rPr lang="en-US" sz="2400" smtClean="0"/>
              <a:t>-</a:t>
            </a:r>
            <a:r>
              <a:rPr lang="sr-Cyrl-CS" sz="2400" smtClean="0"/>
              <a:t>економске</a:t>
            </a:r>
            <a:r>
              <a:rPr lang="sr-Latn-CS" sz="2400" smtClean="0"/>
              <a:t> </a:t>
            </a:r>
            <a:r>
              <a:rPr lang="sr-Cyrl-CS" sz="2400" smtClean="0"/>
              <a:t>промене</a:t>
            </a:r>
            <a:endParaRPr lang="sr-Latn-CS" sz="2400" smtClean="0"/>
          </a:p>
          <a:p>
            <a:pPr marL="0" indent="0" eaLnBrk="1" hangingPunct="1"/>
            <a:r>
              <a:rPr lang="sr-Cyrl-CS" sz="2400" smtClean="0"/>
              <a:t>нагла</a:t>
            </a:r>
            <a:r>
              <a:rPr lang="sr-Latn-CS" sz="2400" smtClean="0"/>
              <a:t> </a:t>
            </a:r>
            <a:r>
              <a:rPr lang="sr-Cyrl-CS" sz="2400" smtClean="0"/>
              <a:t>индустрализација</a:t>
            </a:r>
            <a:r>
              <a:rPr lang="sr-Latn-CS" sz="2400" smtClean="0"/>
              <a:t>, п</a:t>
            </a:r>
            <a:r>
              <a:rPr lang="sr-Cyrl-CS" sz="2400" smtClean="0"/>
              <a:t>ренасељеност</a:t>
            </a:r>
            <a:endParaRPr lang="sr-Latn-CS" sz="2400" smtClean="0"/>
          </a:p>
          <a:p>
            <a:pPr marL="0" indent="0" eaLnBrk="1" hangingPunct="1"/>
            <a:r>
              <a:rPr lang="sr-Cyrl-CS" sz="2400" smtClean="0"/>
              <a:t>лоши</a:t>
            </a:r>
            <a:r>
              <a:rPr lang="sr-Latn-CS" sz="2400" smtClean="0"/>
              <a:t> </a:t>
            </a:r>
            <a:r>
              <a:rPr lang="sr-Cyrl-CS" sz="2400" smtClean="0"/>
              <a:t>услови</a:t>
            </a:r>
            <a:r>
              <a:rPr lang="sr-Latn-CS" sz="2400" smtClean="0"/>
              <a:t> </a:t>
            </a:r>
            <a:r>
              <a:rPr lang="sr-Cyrl-CS" sz="2400" smtClean="0"/>
              <a:t>рада</a:t>
            </a:r>
            <a:r>
              <a:rPr lang="sr-Latn-CS" sz="2400" smtClean="0"/>
              <a:t> </a:t>
            </a:r>
            <a:r>
              <a:rPr lang="sr-Cyrl-CS" sz="2400" smtClean="0"/>
              <a:t>и</a:t>
            </a:r>
            <a:r>
              <a:rPr lang="sr-Latn-CS" sz="2400" smtClean="0"/>
              <a:t> </a:t>
            </a:r>
            <a:r>
              <a:rPr lang="sr-Cyrl-CS" sz="2400" smtClean="0"/>
              <a:t>живљења</a:t>
            </a:r>
            <a:endParaRPr lang="sr-Latn-CS" sz="2400" smtClean="0"/>
          </a:p>
          <a:p>
            <a:pPr marL="0" indent="0" eaLnBrk="1" hangingPunct="1"/>
            <a:r>
              <a:rPr lang="sr-Cyrl-CS" sz="2400" smtClean="0"/>
              <a:t>стрес</a:t>
            </a:r>
            <a:endParaRPr lang="sr-Latn-CS" sz="2400" smtClean="0"/>
          </a:p>
          <a:p>
            <a:pPr marL="0" indent="0" eaLnBrk="1" hangingPunct="1"/>
            <a:r>
              <a:rPr lang="sr-Cyrl-CS" sz="2400" smtClean="0"/>
              <a:t>кризне</a:t>
            </a:r>
            <a:r>
              <a:rPr lang="sr-Latn-CS" sz="2400" smtClean="0"/>
              <a:t> </a:t>
            </a:r>
            <a:r>
              <a:rPr lang="sr-Cyrl-CS" sz="2400" smtClean="0"/>
              <a:t>ситуације</a:t>
            </a:r>
            <a:endParaRPr lang="sr-Latn-CS" sz="2400" smtClean="0"/>
          </a:p>
          <a:p>
            <a:pPr marL="0" indent="0" eaLnBrk="1" hangingPunct="1"/>
            <a:r>
              <a:rPr lang="ru-RU" sz="2400" smtClean="0"/>
              <a:t>криминал</a:t>
            </a:r>
          </a:p>
          <a:p>
            <a:pPr marL="0" indent="0" eaLnBrk="1" hangingPunct="1"/>
            <a:r>
              <a:rPr lang="ru-RU" sz="2400" smtClean="0"/>
              <a:t>малолетничка деликвенција</a:t>
            </a:r>
          </a:p>
          <a:p>
            <a:pPr marL="0" indent="0" eaLnBrk="1" hangingPunct="1"/>
            <a:r>
              <a:rPr lang="ru-RU" sz="2400" smtClean="0"/>
              <a:t>проституција,</a:t>
            </a:r>
            <a:r>
              <a:rPr lang="sr-Latn-CS" sz="2400" smtClean="0"/>
              <a:t> </a:t>
            </a:r>
            <a:r>
              <a:rPr lang="ru-RU" sz="2400" smtClean="0"/>
              <a:t>алкохолизам</a:t>
            </a:r>
          </a:p>
          <a:p>
            <a:pPr marL="0" indent="0" eaLnBrk="1" hangingPunct="1"/>
            <a:r>
              <a:rPr lang="sr-Latn-CS" sz="2400" smtClean="0"/>
              <a:t>д</a:t>
            </a:r>
            <a:r>
              <a:rPr lang="ru-RU" sz="2400" smtClean="0"/>
              <a:t>р</a:t>
            </a:r>
            <a:r>
              <a:rPr lang="sr-Latn-CS" sz="2400" smtClean="0"/>
              <a:t>уге </a:t>
            </a:r>
            <a:r>
              <a:rPr lang="ru-RU" sz="2400" smtClean="0"/>
              <a:t>токсикоманије и зависности</a:t>
            </a:r>
          </a:p>
          <a:p>
            <a:pPr marL="0" indent="0" eaLnBrk="1" hangingPunct="1"/>
            <a:endParaRPr lang="en-US" sz="2400" smtClean="0"/>
          </a:p>
        </p:txBody>
      </p:sp>
    </p:spTree>
  </p:cSld>
  <p:clrMapOvr>
    <a:masterClrMapping/>
  </p:clrMapOvr>
  <p:transition advTm="19708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71600"/>
            <a:ext cx="8229600" cy="1143000"/>
          </a:xfrm>
        </p:spPr>
        <p:txBody>
          <a:bodyPr/>
          <a:lstStyle/>
          <a:p>
            <a:pPr eaLnBrk="1" hangingPunct="1"/>
            <a:r>
              <a:rPr lang="sr-Cyrl-CS" sz="3200" smtClean="0">
                <a:latin typeface="Arial Black" pitchFamily="34" charset="0"/>
              </a:rPr>
              <a:t>Фазе</a:t>
            </a:r>
            <a:r>
              <a:rPr lang="sr-Latn-CS" sz="3200" smtClean="0">
                <a:latin typeface="Arial Black" pitchFamily="34" charset="0"/>
              </a:rPr>
              <a:t> </a:t>
            </a:r>
            <a:r>
              <a:rPr lang="sr-Cyrl-CS" sz="3200" smtClean="0">
                <a:latin typeface="Arial Black" pitchFamily="34" charset="0"/>
              </a:rPr>
              <a:t>болести</a:t>
            </a:r>
            <a:endParaRPr lang="sr-Latn-CS" sz="3200" smtClean="0">
              <a:latin typeface="Arial Black" pitchFamily="34" charset="0"/>
            </a:endParaRPr>
          </a:p>
        </p:txBody>
      </p:sp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2362200"/>
            <a:ext cx="8229600" cy="3200400"/>
          </a:xfrm>
        </p:spPr>
        <p:txBody>
          <a:bodyPr/>
          <a:lstStyle/>
          <a:p>
            <a:pPr eaLnBrk="1" hangingPunct="1"/>
            <a:r>
              <a:rPr lang="en-US" b="1" smtClean="0">
                <a:latin typeface="Arial" charset="0"/>
              </a:rPr>
              <a:t>I</a:t>
            </a:r>
            <a:r>
              <a:rPr lang="sl-SI" b="1" smtClean="0">
                <a:latin typeface="Arial" charset="0"/>
              </a:rPr>
              <a:t> </a:t>
            </a:r>
            <a:r>
              <a:rPr lang="sr-Cyrl-CS" b="1" smtClean="0">
                <a:latin typeface="Arial" charset="0"/>
              </a:rPr>
              <a:t>фаза</a:t>
            </a:r>
            <a:r>
              <a:rPr lang="sl-SI" b="1" smtClean="0">
                <a:latin typeface="Arial" charset="0"/>
              </a:rPr>
              <a:t>-</a:t>
            </a:r>
            <a:r>
              <a:rPr lang="sr-Cyrl-CS" b="1" smtClean="0">
                <a:latin typeface="Arial" charset="0"/>
              </a:rPr>
              <a:t>Рана</a:t>
            </a:r>
            <a:r>
              <a:rPr lang="sl-SI" b="1" smtClean="0">
                <a:latin typeface="Arial" charset="0"/>
              </a:rPr>
              <a:t> </a:t>
            </a:r>
            <a:r>
              <a:rPr lang="sr-Cyrl-CS" b="1" smtClean="0">
                <a:latin typeface="Arial" charset="0"/>
              </a:rPr>
              <a:t>или</a:t>
            </a:r>
            <a:r>
              <a:rPr lang="sl-SI" b="1" smtClean="0">
                <a:latin typeface="Arial" charset="0"/>
              </a:rPr>
              <a:t> </a:t>
            </a:r>
            <a:r>
              <a:rPr lang="sr-Cyrl-CS" b="1" smtClean="0">
                <a:latin typeface="Arial" charset="0"/>
              </a:rPr>
              <a:t>победничка</a:t>
            </a:r>
            <a:r>
              <a:rPr lang="sl-SI" b="1" smtClean="0">
                <a:latin typeface="Arial" charset="0"/>
              </a:rPr>
              <a:t> </a:t>
            </a:r>
            <a:r>
              <a:rPr lang="sr-Cyrl-CS" b="1" smtClean="0">
                <a:latin typeface="Arial" charset="0"/>
              </a:rPr>
              <a:t>фаза</a:t>
            </a:r>
            <a:endParaRPr lang="sl-SI" b="1" smtClean="0">
              <a:latin typeface="Arial" charset="0"/>
            </a:endParaRPr>
          </a:p>
          <a:p>
            <a:pPr eaLnBrk="1" hangingPunct="1"/>
            <a:endParaRPr lang="sl-SI" b="1" smtClean="0">
              <a:latin typeface="Arial" charset="0"/>
            </a:endParaRPr>
          </a:p>
          <a:p>
            <a:pPr eaLnBrk="1" hangingPunct="1"/>
            <a:r>
              <a:rPr lang="en-US" b="1" smtClean="0">
                <a:latin typeface="Arial" charset="0"/>
              </a:rPr>
              <a:t>II</a:t>
            </a:r>
            <a:r>
              <a:rPr lang="sl-SI" b="1" smtClean="0">
                <a:latin typeface="Arial" charset="0"/>
              </a:rPr>
              <a:t> </a:t>
            </a:r>
            <a:r>
              <a:rPr lang="sr-Cyrl-CS" b="1" smtClean="0">
                <a:latin typeface="Arial" charset="0"/>
              </a:rPr>
              <a:t>фаза</a:t>
            </a:r>
            <a:r>
              <a:rPr lang="sl-SI" b="1" smtClean="0">
                <a:latin typeface="Arial" charset="0"/>
              </a:rPr>
              <a:t>-</a:t>
            </a:r>
            <a:r>
              <a:rPr lang="sr-Cyrl-CS" b="1" smtClean="0">
                <a:latin typeface="Arial" charset="0"/>
              </a:rPr>
              <a:t>Средња</a:t>
            </a:r>
            <a:r>
              <a:rPr lang="sl-SI" b="1" smtClean="0">
                <a:latin typeface="Arial" charset="0"/>
              </a:rPr>
              <a:t> </a:t>
            </a:r>
            <a:r>
              <a:rPr lang="sr-Cyrl-CS" b="1" smtClean="0">
                <a:latin typeface="Arial" charset="0"/>
              </a:rPr>
              <a:t>или</a:t>
            </a:r>
            <a:r>
              <a:rPr lang="sl-SI" b="1" smtClean="0">
                <a:latin typeface="Arial" charset="0"/>
              </a:rPr>
              <a:t> </a:t>
            </a:r>
            <a:r>
              <a:rPr lang="sr-Cyrl-CS" b="1" smtClean="0">
                <a:latin typeface="Arial" charset="0"/>
              </a:rPr>
              <a:t>губитничка</a:t>
            </a:r>
            <a:r>
              <a:rPr lang="sl-SI" b="1" smtClean="0">
                <a:latin typeface="Arial" charset="0"/>
              </a:rPr>
              <a:t> </a:t>
            </a:r>
            <a:r>
              <a:rPr lang="sr-Cyrl-CS" b="1" smtClean="0">
                <a:latin typeface="Arial" charset="0"/>
              </a:rPr>
              <a:t>фаза</a:t>
            </a:r>
            <a:endParaRPr lang="sl-SI" b="1" smtClean="0">
              <a:latin typeface="Arial" charset="0"/>
            </a:endParaRPr>
          </a:p>
          <a:p>
            <a:pPr eaLnBrk="1" hangingPunct="1"/>
            <a:endParaRPr lang="sl-SI" b="1" smtClean="0">
              <a:latin typeface="Arial" charset="0"/>
            </a:endParaRPr>
          </a:p>
          <a:p>
            <a:pPr eaLnBrk="1" hangingPunct="1"/>
            <a:r>
              <a:rPr lang="en-US" b="1" smtClean="0">
                <a:latin typeface="Arial" charset="0"/>
              </a:rPr>
              <a:t>III</a:t>
            </a:r>
            <a:r>
              <a:rPr lang="sl-SI" b="1" smtClean="0">
                <a:latin typeface="Arial" charset="0"/>
              </a:rPr>
              <a:t> </a:t>
            </a:r>
            <a:r>
              <a:rPr lang="sr-Cyrl-CS" b="1" smtClean="0">
                <a:latin typeface="Arial" charset="0"/>
              </a:rPr>
              <a:t>фаза</a:t>
            </a:r>
            <a:r>
              <a:rPr lang="sl-SI" b="1" smtClean="0">
                <a:latin typeface="Arial" charset="0"/>
              </a:rPr>
              <a:t>-</a:t>
            </a:r>
            <a:r>
              <a:rPr lang="sr-Cyrl-CS" b="1" smtClean="0">
                <a:latin typeface="Arial" charset="0"/>
              </a:rPr>
              <a:t>Касна</a:t>
            </a:r>
            <a:r>
              <a:rPr lang="sl-SI" b="1" smtClean="0">
                <a:latin typeface="Arial" charset="0"/>
              </a:rPr>
              <a:t> </a:t>
            </a:r>
            <a:r>
              <a:rPr lang="sr-Cyrl-CS" b="1" smtClean="0">
                <a:latin typeface="Arial" charset="0"/>
              </a:rPr>
              <a:t>или</a:t>
            </a:r>
            <a:r>
              <a:rPr lang="sl-SI" b="1" smtClean="0">
                <a:latin typeface="Arial" charset="0"/>
              </a:rPr>
              <a:t> </a:t>
            </a:r>
            <a:r>
              <a:rPr lang="sr-Cyrl-CS" b="1" smtClean="0">
                <a:latin typeface="Arial" charset="0"/>
              </a:rPr>
              <a:t>фаза</a:t>
            </a:r>
            <a:r>
              <a:rPr lang="sl-SI" b="1" smtClean="0">
                <a:latin typeface="Arial" charset="0"/>
              </a:rPr>
              <a:t> </a:t>
            </a:r>
            <a:r>
              <a:rPr lang="sr-Cyrl-CS" b="1" smtClean="0">
                <a:latin typeface="Arial" charset="0"/>
              </a:rPr>
              <a:t>очајања</a:t>
            </a:r>
            <a:r>
              <a:rPr lang="sl-SI" b="1" smtClean="0">
                <a:latin typeface="Arial" charset="0"/>
              </a:rPr>
              <a:t> </a:t>
            </a:r>
            <a:endParaRPr lang="sr-Latn-CS" b="1" smtClean="0">
              <a:latin typeface="Arial" charset="0"/>
            </a:endParaRP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sr-Latn-CS" sz="3600" b="1">
                <a:latin typeface="Arial Black" pitchFamily="34" charset="0"/>
              </a:rPr>
              <a:t>4. </a:t>
            </a:r>
            <a:r>
              <a:rPr lang="sr-Cyrl-CS" sz="3600" b="1">
                <a:latin typeface="Arial Black" pitchFamily="34" charset="0"/>
              </a:rPr>
              <a:t>Зависност</a:t>
            </a:r>
            <a:r>
              <a:rPr lang="sr-Latn-CS" sz="3600" b="1">
                <a:latin typeface="Arial Black" pitchFamily="34" charset="0"/>
              </a:rPr>
              <a:t> </a:t>
            </a:r>
            <a:r>
              <a:rPr lang="sr-Cyrl-CS" sz="3600" b="1">
                <a:latin typeface="Arial Black" pitchFamily="34" charset="0"/>
              </a:rPr>
              <a:t>од</a:t>
            </a:r>
            <a:r>
              <a:rPr lang="sr-Latn-CS" sz="3600" b="1">
                <a:latin typeface="Arial Black" pitchFamily="34" charset="0"/>
              </a:rPr>
              <a:t> </a:t>
            </a:r>
            <a:r>
              <a:rPr lang="sr-Cyrl-CS" sz="3600" b="1">
                <a:latin typeface="Arial Black" pitchFamily="34" charset="0"/>
              </a:rPr>
              <a:t>коцке</a:t>
            </a:r>
            <a:r>
              <a:rPr lang="sr-Latn-CS" sz="3600" b="1">
                <a:latin typeface="Arial Black" pitchFamily="34" charset="0"/>
              </a:rPr>
              <a:t> – </a:t>
            </a:r>
            <a:r>
              <a:rPr lang="sr-Cyrl-CS" sz="3600" b="1">
                <a:latin typeface="Arial Black" pitchFamily="34" charset="0"/>
              </a:rPr>
              <a:t>патолошко</a:t>
            </a:r>
            <a:r>
              <a:rPr lang="sr-Latn-CS" sz="3600" b="1">
                <a:latin typeface="Arial Black" pitchFamily="34" charset="0"/>
              </a:rPr>
              <a:t> </a:t>
            </a:r>
            <a:r>
              <a:rPr lang="sr-Cyrl-CS" sz="3600" b="1">
                <a:latin typeface="Arial Black" pitchFamily="34" charset="0"/>
              </a:rPr>
              <a:t>коцкање</a:t>
            </a:r>
            <a:r>
              <a:rPr lang="sr-Latn-CS" sz="3600">
                <a:latin typeface="Arial Black" pitchFamily="34" charset="0"/>
              </a:rPr>
              <a:t> </a:t>
            </a:r>
            <a:endParaRPr lang="en-US" sz="3600">
              <a:latin typeface="Arial Black" pitchFamily="34" charset="0"/>
            </a:endParaRPr>
          </a:p>
        </p:txBody>
      </p:sp>
    </p:spTree>
  </p:cSld>
  <p:clrMapOvr>
    <a:masterClrMapping/>
  </p:clrMapOvr>
  <p:transition advTm="12933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990600"/>
            <a:ext cx="8229600" cy="1143000"/>
          </a:xfrm>
        </p:spPr>
        <p:txBody>
          <a:bodyPr/>
          <a:lstStyle/>
          <a:p>
            <a:pPr eaLnBrk="1" hangingPunct="1"/>
            <a:r>
              <a:rPr lang="sr-Cyrl-CS" sz="4000" smtClean="0">
                <a:latin typeface="Arial Black" pitchFamily="34" charset="0"/>
              </a:rPr>
              <a:t>Победничка</a:t>
            </a:r>
            <a:r>
              <a:rPr lang="sl-SI" sz="4000" smtClean="0">
                <a:latin typeface="Arial Black" pitchFamily="34" charset="0"/>
              </a:rPr>
              <a:t> </a:t>
            </a:r>
            <a:r>
              <a:rPr lang="sr-Cyrl-CS" sz="4000" smtClean="0">
                <a:latin typeface="Arial Black" pitchFamily="34" charset="0"/>
              </a:rPr>
              <a:t>фаза</a:t>
            </a:r>
            <a:endParaRPr lang="sr-Latn-CS" sz="4000" smtClean="0">
              <a:latin typeface="Arial Black" pitchFamily="34" charset="0"/>
            </a:endParaRPr>
          </a:p>
        </p:txBody>
      </p:sp>
      <p:sp>
        <p:nvSpPr>
          <p:cNvPr id="1024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33600"/>
            <a:ext cx="8229600" cy="3962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800" smtClean="0">
                <a:latin typeface="Arial" charset="0"/>
              </a:rPr>
              <a:t>Може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трајати</a:t>
            </a:r>
            <a:r>
              <a:rPr lang="en-U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годинама</a:t>
            </a:r>
            <a:endParaRPr lang="sr-Latn-CS" sz="2800" b="1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800" b="1" smtClean="0">
                <a:latin typeface="Arial" charset="0"/>
              </a:rPr>
              <a:t>Узбуђење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или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новчани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добици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подстичу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коцкара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да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наставља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са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игром</a:t>
            </a:r>
            <a:endParaRPr lang="sr-Latn-CS" sz="28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800" smtClean="0">
                <a:latin typeface="Arial" charset="0"/>
              </a:rPr>
              <a:t>Постају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зависни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од</a:t>
            </a:r>
            <a:r>
              <a:rPr lang="en-US" sz="2800" smtClean="0">
                <a:latin typeface="Arial" charset="0"/>
              </a:rPr>
              <a:t> „</a:t>
            </a:r>
            <a:r>
              <a:rPr lang="sr-Cyrl-CS" sz="2800" smtClean="0">
                <a:latin typeface="Arial" charset="0"/>
              </a:rPr>
              <a:t>акције</a:t>
            </a:r>
            <a:r>
              <a:rPr lang="en-US" sz="2800" smtClean="0">
                <a:latin typeface="Arial" charset="0"/>
              </a:rPr>
              <a:t>“, </a:t>
            </a:r>
            <a:r>
              <a:rPr lang="sr-Cyrl-CS" sz="2800" smtClean="0">
                <a:latin typeface="Arial" charset="0"/>
              </a:rPr>
              <a:t>са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типичним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фантазијама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великих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успеха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добитака</a:t>
            </a:r>
            <a:r>
              <a:rPr lang="en-US" sz="2800" smtClean="0">
                <a:latin typeface="Arial" charset="0"/>
              </a:rPr>
              <a:t> </a:t>
            </a:r>
            <a:endParaRPr lang="sr-Latn-CS" sz="28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800" smtClean="0">
                <a:latin typeface="Arial" charset="0"/>
              </a:rPr>
              <a:t>Како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коцкање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обично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почиње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у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адолесценцији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одсуство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породичних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или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финансијских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обавеза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дозвољава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им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да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релативно</a:t>
            </a:r>
            <a:r>
              <a:rPr lang="en-U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лако</a:t>
            </a:r>
            <a:r>
              <a:rPr lang="en-U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подносе</a:t>
            </a:r>
            <a:r>
              <a:rPr lang="en-U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губитке</a:t>
            </a:r>
            <a:r>
              <a:rPr lang="sr-Latn-CS" sz="2800" smtClean="0">
                <a:latin typeface="Arial" charset="0"/>
              </a:rPr>
              <a:t>  </a:t>
            </a:r>
          </a:p>
        </p:txBody>
      </p:sp>
    </p:spTree>
  </p:cSld>
  <p:clrMapOvr>
    <a:masterClrMapping/>
  </p:clrMapOvr>
  <p:transition advTm="28526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 smtClean="0">
                <a:latin typeface="Arial Black" pitchFamily="34" charset="0"/>
              </a:rPr>
              <a:t>Губитничка</a:t>
            </a:r>
            <a:r>
              <a:rPr lang="sl-SI" sz="4000" smtClean="0">
                <a:latin typeface="Arial Black" pitchFamily="34" charset="0"/>
              </a:rPr>
              <a:t> </a:t>
            </a:r>
            <a:r>
              <a:rPr lang="sr-Cyrl-CS" sz="4000" smtClean="0">
                <a:latin typeface="Arial Black" pitchFamily="34" charset="0"/>
              </a:rPr>
              <a:t>фаза</a:t>
            </a:r>
            <a:endParaRPr lang="sr-Latn-CS" sz="4000" smtClean="0">
              <a:latin typeface="Arial Black" pitchFamily="34" charset="0"/>
            </a:endParaRPr>
          </a:p>
        </p:txBody>
      </p:sp>
      <p:sp>
        <p:nvSpPr>
          <p:cNvPr id="1034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sz="2800" smtClean="0">
                <a:latin typeface="Arial" charset="0"/>
              </a:rPr>
              <a:t>Патолошки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коцкари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крију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своју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игру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негативне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последице</a:t>
            </a:r>
            <a:r>
              <a:rPr lang="sr-Latn-CS" sz="2800" smtClean="0">
                <a:latin typeface="Arial" charset="0"/>
              </a:rPr>
              <a:t> </a:t>
            </a:r>
          </a:p>
          <a:p>
            <a:pPr eaLnBrk="1" hangingPunct="1"/>
            <a:r>
              <a:rPr lang="sr-Latn-CS" sz="2800" b="1" smtClean="0">
                <a:latin typeface="Arial" charset="0"/>
              </a:rPr>
              <a:t>“</a:t>
            </a:r>
            <a:r>
              <a:rPr lang="sr-Cyrl-CS" sz="2800" b="1" smtClean="0">
                <a:latin typeface="Arial" charset="0"/>
              </a:rPr>
              <a:t>Јурење</a:t>
            </a:r>
            <a:r>
              <a:rPr lang="sr-Latn-C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губитка</a:t>
            </a:r>
            <a:r>
              <a:rPr lang="sr-Latn-CS" sz="2800" b="1" smtClean="0">
                <a:latin typeface="Arial" charset="0"/>
              </a:rPr>
              <a:t>”</a:t>
            </a:r>
          </a:p>
          <a:p>
            <a:pPr eaLnBrk="1" hangingPunct="1"/>
            <a:r>
              <a:rPr lang="sr-Cyrl-CS" sz="2800" smtClean="0">
                <a:latin typeface="Arial" charset="0"/>
              </a:rPr>
              <a:t>Коцкару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понестају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легални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новчани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извори</a:t>
            </a:r>
            <a:r>
              <a:rPr lang="en-US" sz="2800" smtClean="0">
                <a:latin typeface="Arial" charset="0"/>
              </a:rPr>
              <a:t> </a:t>
            </a:r>
            <a:endParaRPr lang="sr-Latn-CS" sz="2800" smtClean="0">
              <a:latin typeface="Arial" charset="0"/>
            </a:endParaRPr>
          </a:p>
          <a:p>
            <a:pPr eaLnBrk="1" hangingPunct="1"/>
            <a:r>
              <a:rPr lang="sr-Cyrl-CS" sz="2800" smtClean="0">
                <a:latin typeface="Arial" charset="0"/>
              </a:rPr>
              <a:t>Запоставља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породицу</a:t>
            </a:r>
            <a:r>
              <a:rPr lang="sr-Latn-CS" sz="2800" smtClean="0">
                <a:latin typeface="Arial" charset="0"/>
              </a:rPr>
              <a:t>, </a:t>
            </a:r>
            <a:r>
              <a:rPr lang="sr-Cyrl-CS" sz="2800" smtClean="0">
                <a:latin typeface="Arial" charset="0"/>
              </a:rPr>
              <a:t>посао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социјалне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контакте</a:t>
            </a:r>
            <a:r>
              <a:rPr lang="sr-Latn-CS" sz="2800" smtClean="0">
                <a:latin typeface="Arial" charset="0"/>
              </a:rPr>
              <a:t> </a:t>
            </a:r>
          </a:p>
          <a:p>
            <a:pPr eaLnBrk="1" hangingPunct="1"/>
            <a:r>
              <a:rPr lang="sr-Cyrl-CS" sz="2800" smtClean="0">
                <a:latin typeface="Arial" charset="0"/>
              </a:rPr>
              <a:t>Чланови</a:t>
            </a:r>
            <a:r>
              <a:rPr lang="sl-SI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породице</a:t>
            </a:r>
            <a:r>
              <a:rPr lang="sl-SI" sz="2800" smtClean="0">
                <a:latin typeface="Arial" charset="0"/>
              </a:rPr>
              <a:t> “</a:t>
            </a:r>
            <a:r>
              <a:rPr lang="sr-Cyrl-CS" sz="2800" smtClean="0">
                <a:latin typeface="Arial" charset="0"/>
              </a:rPr>
              <a:t>саучесници</a:t>
            </a:r>
            <a:r>
              <a:rPr lang="sl-SI" sz="2800" smtClean="0">
                <a:latin typeface="Arial" charset="0"/>
              </a:rPr>
              <a:t>”-</a:t>
            </a:r>
            <a:r>
              <a:rPr lang="sr-Cyrl-CS" sz="2800" smtClean="0">
                <a:latin typeface="Arial" charset="0"/>
              </a:rPr>
              <a:t>позајмљују</a:t>
            </a:r>
            <a:r>
              <a:rPr lang="sl-SI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новац</a:t>
            </a:r>
            <a:r>
              <a:rPr lang="sl-SI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или</a:t>
            </a:r>
            <a:r>
              <a:rPr lang="sl-SI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враћају</a:t>
            </a:r>
            <a:r>
              <a:rPr lang="sl-SI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његове</a:t>
            </a:r>
            <a:r>
              <a:rPr lang="sl-SI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дугове</a:t>
            </a:r>
            <a:r>
              <a:rPr lang="sl-SI" sz="2800" smtClean="0">
                <a:latin typeface="Arial" charset="0"/>
              </a:rPr>
              <a:t>, </a:t>
            </a:r>
            <a:r>
              <a:rPr lang="sr-Cyrl-CS" sz="2800" smtClean="0">
                <a:latin typeface="Arial" charset="0"/>
              </a:rPr>
              <a:t>верујући</a:t>
            </a:r>
            <a:r>
              <a:rPr lang="sl-SI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да</a:t>
            </a:r>
            <a:r>
              <a:rPr lang="sl-SI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је</a:t>
            </a:r>
            <a:r>
              <a:rPr lang="sl-SI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то</a:t>
            </a:r>
            <a:r>
              <a:rPr lang="sl-SI" sz="2800" smtClean="0">
                <a:latin typeface="Arial" charset="0"/>
              </a:rPr>
              <a:t> “</a:t>
            </a:r>
            <a:r>
              <a:rPr lang="sr-Cyrl-CS" sz="2800" smtClean="0">
                <a:latin typeface="Arial" charset="0"/>
              </a:rPr>
              <a:t>само</a:t>
            </a:r>
            <a:r>
              <a:rPr lang="sl-SI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још</a:t>
            </a:r>
            <a:r>
              <a:rPr lang="sl-SI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овај</a:t>
            </a:r>
            <a:r>
              <a:rPr lang="sl-SI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пут</a:t>
            </a:r>
            <a:r>
              <a:rPr lang="sl-SI" sz="2800" smtClean="0">
                <a:latin typeface="Arial" charset="0"/>
              </a:rPr>
              <a:t>”</a:t>
            </a:r>
            <a:endParaRPr lang="sr-Latn-CS" sz="2800" smtClean="0">
              <a:latin typeface="Arial" charset="0"/>
            </a:endParaRPr>
          </a:p>
          <a:p>
            <a:pPr eaLnBrk="1" hangingPunct="1"/>
            <a:endParaRPr lang="sr-Latn-CS" sz="2800" smtClean="0">
              <a:latin typeface="Arial" charset="0"/>
            </a:endParaRPr>
          </a:p>
        </p:txBody>
      </p:sp>
    </p:spTree>
  </p:cSld>
  <p:clrMapOvr>
    <a:masterClrMapping/>
  </p:clrMapOvr>
  <p:transition advTm="25672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 b="1" smtClean="0">
                <a:latin typeface="Arial Black" pitchFamily="34" charset="0"/>
              </a:rPr>
              <a:t>Фаза</a:t>
            </a:r>
            <a:r>
              <a:rPr lang="sl-SI" sz="4000" b="1" smtClean="0">
                <a:latin typeface="Arial Black" pitchFamily="34" charset="0"/>
              </a:rPr>
              <a:t> </a:t>
            </a:r>
            <a:r>
              <a:rPr lang="sr-Cyrl-CS" sz="4000" b="1" smtClean="0">
                <a:latin typeface="Arial Black" pitchFamily="34" charset="0"/>
              </a:rPr>
              <a:t>очајања</a:t>
            </a:r>
            <a:endParaRPr lang="sr-Latn-CS" sz="4000" b="1" smtClean="0">
              <a:latin typeface="Arial Black" pitchFamily="34" charset="0"/>
            </a:endParaRPr>
          </a:p>
        </p:txBody>
      </p:sp>
      <p:sp>
        <p:nvSpPr>
          <p:cNvPr id="1044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229600" cy="3810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800" smtClean="0">
                <a:latin typeface="Arial" charset="0"/>
              </a:rPr>
              <a:t>Коцкар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бива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осуђиван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од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својих</a:t>
            </a:r>
            <a:r>
              <a:rPr lang="en-US" sz="2800" smtClean="0">
                <a:latin typeface="Arial" charset="0"/>
              </a:rPr>
              <a:t>  </a:t>
            </a:r>
            <a:r>
              <a:rPr lang="sr-Cyrl-CS" sz="2800" smtClean="0">
                <a:latin typeface="Arial" charset="0"/>
              </a:rPr>
              <a:t>блиских</a:t>
            </a:r>
            <a:r>
              <a:rPr lang="en-US" sz="2800" smtClean="0">
                <a:latin typeface="Arial" charset="0"/>
              </a:rPr>
              <a:t>, </a:t>
            </a:r>
            <a:r>
              <a:rPr lang="sr-Cyrl-CS" sz="2800" smtClean="0">
                <a:latin typeface="Arial" charset="0"/>
              </a:rPr>
              <a:t>радне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средине</a:t>
            </a:r>
            <a:r>
              <a:rPr lang="en-US" sz="2800" smtClean="0">
                <a:latin typeface="Arial" charset="0"/>
              </a:rPr>
              <a:t>, </a:t>
            </a:r>
            <a:r>
              <a:rPr lang="sr-Cyrl-CS" sz="2800" smtClean="0">
                <a:latin typeface="Arial" charset="0"/>
              </a:rPr>
              <a:t>пријатеља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познаника</a:t>
            </a:r>
            <a:endParaRPr lang="sr-Latn-CS" sz="28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800" smtClean="0">
                <a:latin typeface="Arial" charset="0"/>
              </a:rPr>
              <a:t>Патолошки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коцкар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прибегава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криминалном</a:t>
            </a:r>
            <a:endParaRPr lang="sr-Latn-CS" sz="28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800" smtClean="0">
                <a:latin typeface="Arial" charset="0"/>
              </a:rPr>
              <a:t>    </a:t>
            </a:r>
            <a:r>
              <a:rPr lang="sr-Cyrl-CS" sz="2800" smtClean="0">
                <a:latin typeface="Arial" charset="0"/>
              </a:rPr>
              <a:t>понашању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не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би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ли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стекао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новац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за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коцку</a:t>
            </a:r>
            <a:endParaRPr lang="sr-Latn-CS" sz="28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Latn-CS" sz="2800" b="1" smtClean="0">
                <a:latin typeface="Arial" charset="0"/>
              </a:rPr>
              <a:t>“</a:t>
            </a:r>
            <a:r>
              <a:rPr lang="sr-Cyrl-CS" sz="2800" b="1" smtClean="0">
                <a:latin typeface="Arial" charset="0"/>
              </a:rPr>
              <a:t>Фаза</a:t>
            </a:r>
            <a:r>
              <a:rPr lang="sr-Latn-C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безнађа</a:t>
            </a:r>
            <a:r>
              <a:rPr lang="sr-Latn-CS" sz="2800" b="1" smtClean="0">
                <a:latin typeface="Arial" charset="0"/>
              </a:rPr>
              <a:t>”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800" b="1" smtClean="0">
                <a:latin typeface="Arial" charset="0"/>
              </a:rPr>
              <a:t>13 - 20%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од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укупног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броја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особа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лечених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због</a:t>
            </a:r>
            <a:endParaRPr lang="sr-Latn-CS" sz="28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800" smtClean="0">
                <a:latin typeface="Arial" charset="0"/>
              </a:rPr>
              <a:t>    </a:t>
            </a:r>
            <a:r>
              <a:rPr lang="sr-Cyrl-CS" sz="2800" smtClean="0">
                <a:latin typeface="Arial" charset="0"/>
              </a:rPr>
              <a:t>патолошког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коцкања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покушало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је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самоубиство</a:t>
            </a:r>
            <a:endParaRPr lang="sr-Latn-CS" sz="2800" b="1" smtClean="0">
              <a:latin typeface="Arial" charset="0"/>
            </a:endParaRPr>
          </a:p>
        </p:txBody>
      </p:sp>
    </p:spTree>
  </p:cSld>
  <p:clrMapOvr>
    <a:masterClrMapping/>
  </p:clrMapOvr>
  <p:transition advTm="23620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95400"/>
            <a:ext cx="8229600" cy="1143000"/>
          </a:xfrm>
        </p:spPr>
        <p:txBody>
          <a:bodyPr/>
          <a:lstStyle/>
          <a:p>
            <a:pPr eaLnBrk="1" hangingPunct="1"/>
            <a:r>
              <a:rPr lang="sr-Cyrl-CS" sz="3200" smtClean="0">
                <a:latin typeface="Arial Black" pitchFamily="34" charset="0"/>
              </a:rPr>
              <a:t>Ток</a:t>
            </a:r>
            <a:r>
              <a:rPr lang="sr-Latn-CS" sz="3200" smtClean="0">
                <a:latin typeface="Arial Black" pitchFamily="34" charset="0"/>
              </a:rPr>
              <a:t> </a:t>
            </a:r>
            <a:r>
              <a:rPr lang="sr-Cyrl-CS" sz="3200" smtClean="0">
                <a:latin typeface="Arial Black" pitchFamily="34" charset="0"/>
              </a:rPr>
              <a:t>болести</a:t>
            </a:r>
            <a:endParaRPr lang="sr-Latn-CS" sz="3200" smtClean="0">
              <a:latin typeface="Arial Black" pitchFamily="34" charset="0"/>
            </a:endParaRPr>
          </a:p>
        </p:txBody>
      </p:sp>
      <p:sp>
        <p:nvSpPr>
          <p:cNvPr id="1054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33600"/>
            <a:ext cx="8229600" cy="3962400"/>
          </a:xfrm>
        </p:spPr>
        <p:txBody>
          <a:bodyPr/>
          <a:lstStyle/>
          <a:p>
            <a:pPr eaLnBrk="1" hangingPunct="1"/>
            <a:r>
              <a:rPr lang="sr-Cyrl-CS" sz="2800" smtClean="0">
                <a:latin typeface="Arial" charset="0"/>
              </a:rPr>
              <a:t>Коцкари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мушког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пола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почињу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да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коцкају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у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доба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адолесценције</a:t>
            </a:r>
            <a:r>
              <a:rPr lang="en-US" sz="2800" smtClean="0">
                <a:latin typeface="Arial" charset="0"/>
              </a:rPr>
              <a:t>(</a:t>
            </a:r>
            <a:r>
              <a:rPr lang="sr-Cyrl-CS" sz="2800" smtClean="0">
                <a:latin typeface="Arial" charset="0"/>
              </a:rPr>
              <a:t>или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у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раном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зрелом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добу</a:t>
            </a:r>
            <a:r>
              <a:rPr lang="en-US" sz="2800" smtClean="0">
                <a:latin typeface="Arial" charset="0"/>
              </a:rPr>
              <a:t>)</a:t>
            </a:r>
            <a:endParaRPr lang="sr-Latn-CS" sz="2800" smtClean="0">
              <a:latin typeface="Arial" charset="0"/>
            </a:endParaRPr>
          </a:p>
          <a:p>
            <a:pPr eaLnBrk="1" hangingPunct="1"/>
            <a:r>
              <a:rPr lang="sr-Cyrl-CS" sz="2800" smtClean="0">
                <a:latin typeface="Arial" charset="0"/>
              </a:rPr>
              <a:t>У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фазу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болесног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коцкања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прелазе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после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периода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од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шест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до</a:t>
            </a:r>
            <a:r>
              <a:rPr lang="en-U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девет</a:t>
            </a:r>
            <a:r>
              <a:rPr lang="en-US" sz="2800" b="1" smtClean="0">
                <a:latin typeface="Arial" charset="0"/>
              </a:rPr>
              <a:t> </a:t>
            </a:r>
            <a:r>
              <a:rPr lang="sr-Cyrl-CS" sz="2800" b="1" smtClean="0">
                <a:latin typeface="Arial" charset="0"/>
              </a:rPr>
              <a:t>година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контролисаног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коцкања</a:t>
            </a:r>
            <a:endParaRPr lang="sr-Latn-CS" sz="2800" smtClean="0">
              <a:latin typeface="Arial" charset="0"/>
            </a:endParaRPr>
          </a:p>
          <a:p>
            <a:pPr eaLnBrk="1" hangingPunct="1"/>
            <a:r>
              <a:rPr lang="sr-Cyrl-CS" sz="2800" smtClean="0">
                <a:latin typeface="Arial" charset="0"/>
              </a:rPr>
              <a:t>Коцкари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женског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пола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почињу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да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коцкају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касније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али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брже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губе</a:t>
            </a:r>
            <a:r>
              <a:rPr lang="en-U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контролу</a:t>
            </a:r>
            <a:r>
              <a:rPr lang="en-US" sz="2800" smtClean="0">
                <a:latin typeface="Arial" charset="0"/>
              </a:rPr>
              <a:t>, </a:t>
            </a:r>
            <a:r>
              <a:rPr lang="sr-Cyrl-CS" sz="2800" smtClean="0">
                <a:latin typeface="Arial" charset="0"/>
              </a:rPr>
              <a:t>после</a:t>
            </a:r>
            <a:r>
              <a:rPr lang="en-US" sz="2800" smtClean="0">
                <a:latin typeface="Arial" charset="0"/>
              </a:rPr>
              <a:t> </a:t>
            </a:r>
            <a:r>
              <a:rPr lang="sr-Latn-CS" sz="2800" b="1" smtClean="0">
                <a:latin typeface="Arial" charset="0"/>
              </a:rPr>
              <a:t>1 </a:t>
            </a:r>
            <a:r>
              <a:rPr lang="en-US" sz="2800" b="1" smtClean="0">
                <a:latin typeface="Arial" charset="0"/>
              </a:rPr>
              <a:t>-</a:t>
            </a:r>
            <a:r>
              <a:rPr lang="sr-Latn-CS" sz="2800" b="1" smtClean="0">
                <a:latin typeface="Arial" charset="0"/>
              </a:rPr>
              <a:t> </a:t>
            </a:r>
            <a:r>
              <a:rPr lang="en-US" sz="2800" b="1" smtClean="0">
                <a:latin typeface="Arial" charset="0"/>
              </a:rPr>
              <a:t>5 </a:t>
            </a:r>
            <a:r>
              <a:rPr lang="sr-Cyrl-CS" sz="2800" b="1" smtClean="0">
                <a:latin typeface="Arial" charset="0"/>
              </a:rPr>
              <a:t>година</a:t>
            </a:r>
            <a:r>
              <a:rPr lang="en-US" sz="2800" smtClean="0">
                <a:latin typeface="Arial" charset="0"/>
              </a:rPr>
              <a:t> </a:t>
            </a:r>
            <a:r>
              <a:rPr lang="sr-Latn-CS" sz="2800" smtClean="0">
                <a:latin typeface="Arial" charset="0"/>
              </a:rPr>
              <a:t> </a:t>
            </a: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sr-Latn-CS" sz="3600" b="1">
                <a:latin typeface="Arial Black" pitchFamily="34" charset="0"/>
              </a:rPr>
              <a:t>4. </a:t>
            </a:r>
            <a:r>
              <a:rPr lang="sr-Cyrl-CS" sz="3600" b="1">
                <a:latin typeface="Arial Black" pitchFamily="34" charset="0"/>
              </a:rPr>
              <a:t>Зависност</a:t>
            </a:r>
            <a:r>
              <a:rPr lang="sr-Latn-CS" sz="3600" b="1">
                <a:latin typeface="Arial Black" pitchFamily="34" charset="0"/>
              </a:rPr>
              <a:t> </a:t>
            </a:r>
            <a:r>
              <a:rPr lang="sr-Cyrl-CS" sz="3600" b="1">
                <a:latin typeface="Arial Black" pitchFamily="34" charset="0"/>
              </a:rPr>
              <a:t>од</a:t>
            </a:r>
            <a:r>
              <a:rPr lang="sr-Latn-CS" sz="3600" b="1">
                <a:latin typeface="Arial Black" pitchFamily="34" charset="0"/>
              </a:rPr>
              <a:t> </a:t>
            </a:r>
            <a:r>
              <a:rPr lang="sr-Cyrl-CS" sz="3600" b="1">
                <a:latin typeface="Arial Black" pitchFamily="34" charset="0"/>
              </a:rPr>
              <a:t>коцке</a:t>
            </a:r>
            <a:r>
              <a:rPr lang="sr-Latn-CS" sz="3600" b="1">
                <a:latin typeface="Arial Black" pitchFamily="34" charset="0"/>
              </a:rPr>
              <a:t> – </a:t>
            </a:r>
            <a:r>
              <a:rPr lang="sr-Cyrl-CS" sz="3600" b="1">
                <a:latin typeface="Arial Black" pitchFamily="34" charset="0"/>
              </a:rPr>
              <a:t>патолошко</a:t>
            </a:r>
            <a:r>
              <a:rPr lang="sr-Latn-CS" sz="3600" b="1">
                <a:latin typeface="Arial Black" pitchFamily="34" charset="0"/>
              </a:rPr>
              <a:t> </a:t>
            </a:r>
            <a:r>
              <a:rPr lang="sr-Cyrl-CS" sz="3600" b="1">
                <a:latin typeface="Arial Black" pitchFamily="34" charset="0"/>
              </a:rPr>
              <a:t>коцкање</a:t>
            </a:r>
            <a:r>
              <a:rPr lang="sr-Latn-CS" sz="3600">
                <a:latin typeface="Arial Black" pitchFamily="34" charset="0"/>
              </a:rPr>
              <a:t> </a:t>
            </a:r>
            <a:endParaRPr lang="en-US" sz="3600">
              <a:latin typeface="Arial Black" pitchFamily="34" charset="0"/>
            </a:endParaRPr>
          </a:p>
        </p:txBody>
      </p:sp>
    </p:spTree>
  </p:cSld>
  <p:clrMapOvr>
    <a:masterClrMapping/>
  </p:clrMapOvr>
  <p:transition advTm="21507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95400"/>
            <a:ext cx="8229600" cy="1143000"/>
          </a:xfrm>
        </p:spPr>
        <p:txBody>
          <a:bodyPr/>
          <a:lstStyle/>
          <a:p>
            <a:pPr eaLnBrk="1" hangingPunct="1"/>
            <a:r>
              <a:rPr lang="sr-Cyrl-CS" sz="3200" smtClean="0">
                <a:latin typeface="Arial Black" pitchFamily="34" charset="0"/>
              </a:rPr>
              <a:t>Терапија</a:t>
            </a:r>
            <a:endParaRPr lang="sr-Latn-CS" sz="3200" smtClean="0">
              <a:latin typeface="Arial Black" pitchFamily="34" charset="0"/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229600" cy="3810000"/>
          </a:xfrm>
        </p:spPr>
        <p:txBody>
          <a:bodyPr/>
          <a:lstStyle/>
          <a:p>
            <a:pPr eaLnBrk="1" hangingPunct="1"/>
            <a:r>
              <a:rPr lang="sr-Cyrl-CS" b="1" smtClean="0">
                <a:latin typeface="Arial" charset="0"/>
              </a:rPr>
              <a:t>Психотерапија</a:t>
            </a:r>
            <a:endParaRPr lang="sr-Latn-CS" b="1" smtClean="0">
              <a:latin typeface="Arial" charset="0"/>
            </a:endParaRPr>
          </a:p>
          <a:p>
            <a:pPr eaLnBrk="1" hangingPunct="1"/>
            <a:endParaRPr lang="sr-Latn-CS" b="1" smtClean="0">
              <a:latin typeface="Arial" charset="0"/>
            </a:endParaRPr>
          </a:p>
          <a:p>
            <a:pPr eaLnBrk="1" hangingPunct="1"/>
            <a:r>
              <a:rPr lang="sr-Cyrl-CS" b="1" smtClean="0">
                <a:latin typeface="Arial" charset="0"/>
              </a:rPr>
              <a:t>Психофармакотерапија</a:t>
            </a:r>
            <a:endParaRPr lang="sr-Latn-CS" b="1" smtClean="0">
              <a:latin typeface="Arial" charset="0"/>
            </a:endParaRPr>
          </a:p>
          <a:p>
            <a:pPr eaLnBrk="1" hangingPunct="1"/>
            <a:endParaRPr lang="sr-Latn-CS" b="1" smtClean="0">
              <a:latin typeface="Arial" charset="0"/>
            </a:endParaRPr>
          </a:p>
          <a:p>
            <a:pPr eaLnBrk="1" hangingPunct="1"/>
            <a:r>
              <a:rPr lang="sr-Cyrl-CS" b="1" smtClean="0">
                <a:latin typeface="Arial" charset="0"/>
              </a:rPr>
              <a:t>Социотерапија</a:t>
            </a:r>
            <a:endParaRPr lang="sr-Latn-CS" b="1" smtClean="0">
              <a:latin typeface="Arial" charset="0"/>
            </a:endParaRP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sr-Latn-CS" sz="3600" b="1">
                <a:latin typeface="Arial Black" pitchFamily="34" charset="0"/>
              </a:rPr>
              <a:t>4. </a:t>
            </a:r>
            <a:r>
              <a:rPr lang="sr-Cyrl-CS" sz="3600" b="1">
                <a:latin typeface="Arial Black" pitchFamily="34" charset="0"/>
              </a:rPr>
              <a:t>Зависност</a:t>
            </a:r>
            <a:r>
              <a:rPr lang="sr-Latn-CS" sz="3600" b="1">
                <a:latin typeface="Arial Black" pitchFamily="34" charset="0"/>
              </a:rPr>
              <a:t> </a:t>
            </a:r>
            <a:r>
              <a:rPr lang="sr-Cyrl-CS" sz="3600" b="1">
                <a:latin typeface="Arial Black" pitchFamily="34" charset="0"/>
              </a:rPr>
              <a:t>од</a:t>
            </a:r>
            <a:r>
              <a:rPr lang="sr-Latn-CS" sz="3600" b="1">
                <a:latin typeface="Arial Black" pitchFamily="34" charset="0"/>
              </a:rPr>
              <a:t> </a:t>
            </a:r>
            <a:r>
              <a:rPr lang="sr-Cyrl-CS" sz="3600" b="1">
                <a:latin typeface="Arial Black" pitchFamily="34" charset="0"/>
              </a:rPr>
              <a:t>коцке</a:t>
            </a:r>
            <a:r>
              <a:rPr lang="sr-Latn-CS" sz="3600" b="1">
                <a:latin typeface="Arial Black" pitchFamily="34" charset="0"/>
              </a:rPr>
              <a:t> – </a:t>
            </a:r>
            <a:r>
              <a:rPr lang="sr-Cyrl-CS" sz="3600" b="1">
                <a:latin typeface="Arial Black" pitchFamily="34" charset="0"/>
              </a:rPr>
              <a:t>патолошко</a:t>
            </a:r>
            <a:r>
              <a:rPr lang="sr-Latn-CS" sz="3600" b="1">
                <a:latin typeface="Arial Black" pitchFamily="34" charset="0"/>
              </a:rPr>
              <a:t> </a:t>
            </a:r>
            <a:r>
              <a:rPr lang="sr-Cyrl-CS" sz="3600" b="1">
                <a:latin typeface="Arial Black" pitchFamily="34" charset="0"/>
              </a:rPr>
              <a:t>коцкање</a:t>
            </a:r>
            <a:r>
              <a:rPr lang="sr-Latn-CS" sz="3600">
                <a:latin typeface="Arial Black" pitchFamily="34" charset="0"/>
              </a:rPr>
              <a:t> </a:t>
            </a:r>
            <a:endParaRPr lang="en-US" sz="3600">
              <a:latin typeface="Arial Black" pitchFamily="34" charset="0"/>
            </a:endParaRPr>
          </a:p>
        </p:txBody>
      </p:sp>
    </p:spTree>
  </p:cSld>
  <p:clrMapOvr>
    <a:masterClrMapping/>
  </p:clrMapOvr>
  <p:transition advTm="8067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2743200"/>
            <a:ext cx="8229600" cy="3810000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sr-Latn-CS" sz="2400" b="1" smtClean="0">
                <a:latin typeface="Arial" charset="0"/>
              </a:rPr>
              <a:t>Зависност од интернета је клинички поремећај са снажним негативним последицама на социјално, радно, породично, финансијско и економско функционисање личности.</a:t>
            </a:r>
          </a:p>
          <a:p>
            <a:pPr marL="0" indent="0" eaLnBrk="1" hangingPunct="1"/>
            <a:r>
              <a:rPr lang="sr-Latn-CS" sz="2400" b="1" smtClean="0">
                <a:latin typeface="Arial" charset="0"/>
              </a:rPr>
              <a:t>То је савремени облик зависности који се манифестује као стање појединца у коме је употреба интернета постала доминантна животна активност која га изолује од друштва и ствара негативне последице по њега и околину.</a:t>
            </a:r>
          </a:p>
          <a:p>
            <a:pPr marL="0" indent="0" eaLnBrk="1" hangingPunct="1">
              <a:buFont typeface="Arial" charset="0"/>
              <a:buNone/>
            </a:pPr>
            <a:endParaRPr lang="en-US" sz="2800" b="1" smtClean="0">
              <a:latin typeface="Arial" charset="0"/>
            </a:endParaRPr>
          </a:p>
        </p:txBody>
      </p:sp>
      <p:pic>
        <p:nvPicPr>
          <p:cNvPr id="11162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16002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62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7638" y="1676400"/>
            <a:ext cx="1071562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622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741488"/>
            <a:ext cx="1371600" cy="92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1624" name="Rectangle 2"/>
          <p:cNvSpPr>
            <a:spLocks noChangeArrowheads="1"/>
          </p:cNvSpPr>
          <p:nvPr/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sr-Cyrl-CS" sz="4000">
                <a:latin typeface="Arial Black" pitchFamily="34" charset="0"/>
              </a:rPr>
              <a:t>Зависност</a:t>
            </a:r>
            <a:r>
              <a:rPr lang="en-US" sz="4000">
                <a:latin typeface="Arial Black" pitchFamily="34" charset="0"/>
              </a:rPr>
              <a:t> </a:t>
            </a:r>
            <a:r>
              <a:rPr lang="sr-Cyrl-CS" sz="4000">
                <a:latin typeface="Arial Black" pitchFamily="34" charset="0"/>
              </a:rPr>
              <a:t>од</a:t>
            </a:r>
            <a:r>
              <a:rPr lang="en-US" sz="4000">
                <a:latin typeface="Arial Black" pitchFamily="34" charset="0"/>
              </a:rPr>
              <a:t> </a:t>
            </a:r>
            <a:r>
              <a:rPr lang="sr-Latn-CS" sz="4000">
                <a:latin typeface="Arial Black" pitchFamily="34" charset="0"/>
              </a:rPr>
              <a:t>и</a:t>
            </a:r>
            <a:r>
              <a:rPr lang="sr-Cyrl-CS" sz="4000">
                <a:latin typeface="Arial Black" pitchFamily="34" charset="0"/>
              </a:rPr>
              <a:t>нтернета</a:t>
            </a:r>
            <a:endParaRPr lang="en-US" sz="4000">
              <a:latin typeface="Arial Black" pitchFamily="34" charset="0"/>
            </a:endParaRPr>
          </a:p>
        </p:txBody>
      </p:sp>
    </p:spTree>
  </p:cSld>
  <p:clrMapOvr>
    <a:masterClrMapping/>
  </p:clrMapOvr>
  <p:transition advTm="31564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pPr eaLnBrk="1" hangingPunct="1"/>
            <a:r>
              <a:rPr lang="sr-Cyrl-CS" sz="3200" smtClean="0">
                <a:latin typeface="Arial Black" pitchFamily="34" charset="0"/>
              </a:rPr>
              <a:t>Дијагностички</a:t>
            </a:r>
            <a:r>
              <a:rPr lang="en-US" sz="3200" smtClean="0">
                <a:latin typeface="Arial Black" pitchFamily="34" charset="0"/>
              </a:rPr>
              <a:t> </a:t>
            </a:r>
            <a:r>
              <a:rPr lang="sr-Cyrl-CS" sz="3200" smtClean="0">
                <a:latin typeface="Arial Black" pitchFamily="34" charset="0"/>
              </a:rPr>
              <a:t>критеријуми</a:t>
            </a:r>
            <a:endParaRPr lang="en-US" sz="3200" smtClean="0">
              <a:latin typeface="Arial Black" pitchFamily="34" charset="0"/>
            </a:endParaRPr>
          </a:p>
        </p:txBody>
      </p:sp>
      <p:sp>
        <p:nvSpPr>
          <p:cNvPr id="1146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400" smtClean="0">
                <a:latin typeface="Arial" charset="0"/>
              </a:rPr>
              <a:t>Пораст</a:t>
            </a:r>
            <a:r>
              <a:rPr lang="sl-SI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толеранције</a:t>
            </a:r>
            <a:endParaRPr lang="sl-SI" sz="24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400" smtClean="0">
                <a:latin typeface="Arial" charset="0"/>
              </a:rPr>
              <a:t>Апстиненцијални</a:t>
            </a:r>
            <a:r>
              <a:rPr lang="sl-SI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синдром</a:t>
            </a:r>
            <a:r>
              <a:rPr lang="sl-SI" sz="2400" smtClean="0">
                <a:latin typeface="Arial" charset="0"/>
              </a:rPr>
              <a:t>(</a:t>
            </a:r>
            <a:r>
              <a:rPr lang="sr-Cyrl-CS" sz="2400" smtClean="0">
                <a:latin typeface="Arial" charset="0"/>
              </a:rPr>
              <a:t>психомоторна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агитација</a:t>
            </a:r>
            <a:r>
              <a:rPr lang="en-US" sz="2400" smtClean="0">
                <a:latin typeface="Arial" charset="0"/>
              </a:rPr>
              <a:t>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l-SI" sz="2400" smtClean="0">
                <a:latin typeface="Arial" charset="0"/>
              </a:rPr>
              <a:t>    </a:t>
            </a:r>
            <a:r>
              <a:rPr lang="sr-Cyrl-CS" sz="2400" smtClean="0">
                <a:latin typeface="Arial" charset="0"/>
              </a:rPr>
              <a:t>анксиозност</a:t>
            </a:r>
            <a:r>
              <a:rPr lang="en-US" sz="2400" smtClean="0">
                <a:latin typeface="Arial" charset="0"/>
              </a:rPr>
              <a:t>, </a:t>
            </a:r>
            <a:r>
              <a:rPr lang="sr-Cyrl-CS" sz="2400" smtClean="0">
                <a:latin typeface="Arial" charset="0"/>
              </a:rPr>
              <a:t>опсесивне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мисли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о</a:t>
            </a:r>
            <a:r>
              <a:rPr lang="en-US" sz="2400" smtClean="0">
                <a:latin typeface="Arial" charset="0"/>
              </a:rPr>
              <a:t> </a:t>
            </a:r>
            <a:r>
              <a:rPr lang="sr-Latn-CS" sz="2400" smtClean="0">
                <a:latin typeface="Arial" charset="0"/>
              </a:rPr>
              <a:t>и</a:t>
            </a:r>
            <a:r>
              <a:rPr lang="sr-Cyrl-CS" sz="2400" smtClean="0">
                <a:latin typeface="Arial" charset="0"/>
              </a:rPr>
              <a:t>нтернету</a:t>
            </a:r>
            <a:r>
              <a:rPr lang="en-US" sz="2400" smtClean="0">
                <a:latin typeface="Arial" charset="0"/>
              </a:rPr>
              <a:t>,</a:t>
            </a:r>
            <a:endParaRPr lang="sl-SI" sz="24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l-SI" sz="2400" smtClean="0">
                <a:latin typeface="Arial" charset="0"/>
              </a:rPr>
              <a:t>  </a:t>
            </a:r>
            <a:r>
              <a:rPr lang="en-US" sz="2400" smtClean="0">
                <a:latin typeface="Arial" charset="0"/>
              </a:rPr>
              <a:t> </a:t>
            </a:r>
            <a:r>
              <a:rPr lang="sl-SI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фантазије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и</a:t>
            </a:r>
            <a:r>
              <a:rPr lang="sl-SI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сањарење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о</a:t>
            </a:r>
            <a:r>
              <a:rPr lang="en-US" sz="2400" smtClean="0">
                <a:latin typeface="Arial" charset="0"/>
              </a:rPr>
              <a:t> </a:t>
            </a:r>
            <a:r>
              <a:rPr lang="sr-Latn-CS" sz="2400" smtClean="0">
                <a:latin typeface="Arial" charset="0"/>
              </a:rPr>
              <a:t>и</a:t>
            </a:r>
            <a:r>
              <a:rPr lang="sr-Cyrl-CS" sz="2400" smtClean="0">
                <a:latin typeface="Arial" charset="0"/>
              </a:rPr>
              <a:t>нтернету</a:t>
            </a:r>
            <a:r>
              <a:rPr lang="en-US" sz="2400" smtClean="0">
                <a:latin typeface="Arial" charset="0"/>
              </a:rPr>
              <a:t>, </a:t>
            </a:r>
            <a:r>
              <a:rPr lang="sr-Cyrl-CS" sz="2400" smtClean="0">
                <a:latin typeface="Arial" charset="0"/>
              </a:rPr>
              <a:t>појава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вољних</a:t>
            </a:r>
            <a:endParaRPr lang="sl-SI" sz="24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l-SI" sz="2400" smtClean="0">
                <a:latin typeface="Arial" charset="0"/>
              </a:rPr>
              <a:t>  </a:t>
            </a:r>
            <a:r>
              <a:rPr lang="en-US" sz="2400" smtClean="0">
                <a:latin typeface="Arial" charset="0"/>
              </a:rPr>
              <a:t> </a:t>
            </a:r>
            <a:r>
              <a:rPr lang="sl-SI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или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невољних</a:t>
            </a:r>
            <a:r>
              <a:rPr lang="sl-SI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покрета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прстију</a:t>
            </a:r>
            <a:r>
              <a:rPr lang="en-US" sz="2400" smtClean="0">
                <a:latin typeface="Arial" charset="0"/>
              </a:rPr>
              <a:t>, </a:t>
            </a:r>
            <a:r>
              <a:rPr lang="sr-Cyrl-CS" sz="2400" smtClean="0">
                <a:latin typeface="Arial" charset="0"/>
              </a:rPr>
              <a:t>као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што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је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случај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код</a:t>
            </a:r>
            <a:endParaRPr lang="sl-SI" sz="24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l-SI" sz="2400" smtClean="0">
                <a:latin typeface="Arial" charset="0"/>
              </a:rPr>
              <a:t>  </a:t>
            </a:r>
            <a:r>
              <a:rPr lang="en-US" sz="2400" smtClean="0">
                <a:latin typeface="Arial" charset="0"/>
              </a:rPr>
              <a:t> </a:t>
            </a:r>
            <a:r>
              <a:rPr lang="sl-SI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куцања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на</a:t>
            </a:r>
            <a:r>
              <a:rPr lang="sl-SI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тастатури</a:t>
            </a:r>
            <a:r>
              <a:rPr lang="sl-SI" sz="2400" smtClean="0">
                <a:latin typeface="Arial" charset="0"/>
              </a:rPr>
              <a:t>)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400" smtClean="0">
                <a:latin typeface="Arial" charset="0"/>
              </a:rPr>
              <a:t>Чешће</a:t>
            </a:r>
            <a:r>
              <a:rPr lang="sl-SI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и</a:t>
            </a:r>
            <a:r>
              <a:rPr lang="sl-SI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дуже</a:t>
            </a:r>
            <a:r>
              <a:rPr lang="sl-SI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коришћење</a:t>
            </a:r>
            <a:r>
              <a:rPr lang="sl-SI" sz="2400" smtClean="0">
                <a:latin typeface="Arial" charset="0"/>
              </a:rPr>
              <a:t> </a:t>
            </a:r>
            <a:r>
              <a:rPr lang="sr-Latn-CS" sz="2400" smtClean="0">
                <a:latin typeface="Arial" charset="0"/>
              </a:rPr>
              <a:t>и</a:t>
            </a:r>
            <a:r>
              <a:rPr lang="sr-Cyrl-CS" sz="2400" smtClean="0">
                <a:latin typeface="Arial" charset="0"/>
              </a:rPr>
              <a:t>нтернета</a:t>
            </a:r>
            <a:r>
              <a:rPr lang="sl-SI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од</a:t>
            </a:r>
            <a:r>
              <a:rPr lang="sl-SI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планираног</a:t>
            </a:r>
            <a:endParaRPr lang="sl-SI" sz="24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400" smtClean="0">
                <a:latin typeface="Arial" charset="0"/>
              </a:rPr>
              <a:t>Неуспешни</a:t>
            </a:r>
            <a:r>
              <a:rPr lang="sl-SI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покушаји</a:t>
            </a:r>
            <a:r>
              <a:rPr lang="sl-SI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да</a:t>
            </a:r>
            <a:r>
              <a:rPr lang="sl-SI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се</a:t>
            </a:r>
            <a:r>
              <a:rPr lang="sl-SI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смањи</a:t>
            </a:r>
            <a:r>
              <a:rPr lang="sl-SI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време</a:t>
            </a:r>
            <a:endParaRPr lang="sl-SI" sz="24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l-SI" sz="2400" smtClean="0">
                <a:latin typeface="Arial" charset="0"/>
              </a:rPr>
              <a:t>    </a:t>
            </a:r>
            <a:r>
              <a:rPr lang="sr-Cyrl-CS" sz="2400" smtClean="0">
                <a:latin typeface="Arial" charset="0"/>
              </a:rPr>
              <a:t>проведено</a:t>
            </a:r>
            <a:r>
              <a:rPr lang="sl-SI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на</a:t>
            </a:r>
            <a:r>
              <a:rPr lang="sl-SI" sz="2400" smtClean="0">
                <a:latin typeface="Arial" charset="0"/>
              </a:rPr>
              <a:t> </a:t>
            </a:r>
            <a:r>
              <a:rPr lang="sr-Latn-CS" sz="2400" smtClean="0">
                <a:latin typeface="Arial" charset="0"/>
              </a:rPr>
              <a:t>и</a:t>
            </a:r>
            <a:r>
              <a:rPr lang="sr-Cyrl-CS" sz="2400" smtClean="0">
                <a:latin typeface="Arial" charset="0"/>
              </a:rPr>
              <a:t>нтернету</a:t>
            </a:r>
            <a:endParaRPr lang="sl-SI" sz="24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400" smtClean="0">
                <a:latin typeface="Arial" charset="0"/>
              </a:rPr>
              <a:t>Преокупираност</a:t>
            </a:r>
            <a:r>
              <a:rPr lang="sl-SI" sz="2400" smtClean="0">
                <a:latin typeface="Arial" charset="0"/>
              </a:rPr>
              <a:t> </a:t>
            </a:r>
            <a:r>
              <a:rPr lang="sr-Latn-CS" sz="2400" smtClean="0">
                <a:latin typeface="Arial" charset="0"/>
              </a:rPr>
              <a:t>и</a:t>
            </a:r>
            <a:r>
              <a:rPr lang="sr-Cyrl-CS" sz="2400" smtClean="0">
                <a:latin typeface="Arial" charset="0"/>
              </a:rPr>
              <a:t>нтернетом</a:t>
            </a:r>
            <a:r>
              <a:rPr lang="sl-SI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и</a:t>
            </a:r>
            <a:r>
              <a:rPr lang="sl-SI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када</a:t>
            </a:r>
            <a:r>
              <a:rPr lang="sl-SI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није</a:t>
            </a:r>
            <a:r>
              <a:rPr lang="sl-SI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на</a:t>
            </a:r>
            <a:r>
              <a:rPr lang="sl-SI" sz="2400" smtClean="0">
                <a:latin typeface="Arial" charset="0"/>
              </a:rPr>
              <a:t> </a:t>
            </a:r>
            <a:r>
              <a:rPr lang="sr-Latn-CS" sz="2400" smtClean="0">
                <a:latin typeface="Arial" charset="0"/>
              </a:rPr>
              <a:t>и</a:t>
            </a:r>
            <a:r>
              <a:rPr lang="sr-Cyrl-CS" sz="2400" smtClean="0">
                <a:latin typeface="Arial" charset="0"/>
              </a:rPr>
              <a:t>нтернету</a:t>
            </a:r>
            <a:endParaRPr lang="sl-SI" sz="24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400" smtClean="0">
                <a:latin typeface="Arial" charset="0"/>
              </a:rPr>
              <a:t>Запостављање</a:t>
            </a:r>
            <a:r>
              <a:rPr lang="sl-SI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других</a:t>
            </a:r>
            <a:r>
              <a:rPr lang="sl-SI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активности</a:t>
            </a:r>
            <a:r>
              <a:rPr lang="sl-SI" sz="2400" smtClean="0">
                <a:latin typeface="Arial" charset="0"/>
              </a:rPr>
              <a:t> </a:t>
            </a:r>
            <a:endParaRPr lang="en-US" sz="24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400" smtClean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114693" name="Rectangle 2"/>
          <p:cNvSpPr>
            <a:spLocks noChangeArrowheads="1"/>
          </p:cNvSpPr>
          <p:nvPr/>
        </p:nvSpPr>
        <p:spPr bwMode="auto">
          <a:xfrm>
            <a:off x="457200" y="-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sr-Cyrl-CS" sz="4000">
                <a:latin typeface="Arial Black" pitchFamily="34" charset="0"/>
              </a:rPr>
              <a:t>Зависност</a:t>
            </a:r>
            <a:r>
              <a:rPr lang="en-US" sz="4000">
                <a:latin typeface="Arial Black" pitchFamily="34" charset="0"/>
              </a:rPr>
              <a:t> </a:t>
            </a:r>
            <a:r>
              <a:rPr lang="sr-Cyrl-CS" sz="4000">
                <a:latin typeface="Arial Black" pitchFamily="34" charset="0"/>
              </a:rPr>
              <a:t>од</a:t>
            </a:r>
            <a:r>
              <a:rPr lang="en-US" sz="4000">
                <a:latin typeface="Arial Black" pitchFamily="34" charset="0"/>
              </a:rPr>
              <a:t> </a:t>
            </a:r>
            <a:r>
              <a:rPr lang="sr-Latn-CS" sz="4000">
                <a:latin typeface="Arial Black" pitchFamily="34" charset="0"/>
              </a:rPr>
              <a:t>и</a:t>
            </a:r>
            <a:r>
              <a:rPr lang="sr-Cyrl-CS" sz="4000">
                <a:latin typeface="Arial Black" pitchFamily="34" charset="0"/>
              </a:rPr>
              <a:t>нтернета</a:t>
            </a:r>
            <a:endParaRPr lang="en-US" sz="4000">
              <a:latin typeface="Arial Black" pitchFamily="34" charset="0"/>
            </a:endParaRPr>
          </a:p>
        </p:txBody>
      </p:sp>
    </p:spTree>
  </p:cSld>
  <p:clrMapOvr>
    <a:masterClrMapping/>
  </p:clrMapOvr>
  <p:transition advTm="21811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 smtClean="0">
                <a:latin typeface="Arial Black" pitchFamily="34" charset="0"/>
              </a:rPr>
              <a:t>Дијагностички</a:t>
            </a:r>
            <a:r>
              <a:rPr lang="en-US" sz="4000" smtClean="0">
                <a:latin typeface="Arial Black" pitchFamily="34" charset="0"/>
              </a:rPr>
              <a:t> </a:t>
            </a:r>
            <a:r>
              <a:rPr lang="sr-Cyrl-CS" sz="4000" smtClean="0">
                <a:latin typeface="Arial Black" pitchFamily="34" charset="0"/>
              </a:rPr>
              <a:t>критеријуми</a:t>
            </a:r>
            <a:endParaRPr lang="en-US" sz="4000" smtClean="0">
              <a:latin typeface="Arial Black" pitchFamily="34" charset="0"/>
            </a:endParaRPr>
          </a:p>
        </p:txBody>
      </p:sp>
      <p:sp>
        <p:nvSpPr>
          <p:cNvPr id="1157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400" smtClean="0">
                <a:latin typeface="Arial" charset="0"/>
              </a:rPr>
              <a:t>Наставак</a:t>
            </a:r>
            <a:r>
              <a:rPr lang="sl-SI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употребе</a:t>
            </a:r>
            <a:r>
              <a:rPr lang="sl-SI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упркос</a:t>
            </a:r>
            <a:r>
              <a:rPr lang="sl-SI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сазнању</a:t>
            </a:r>
            <a:r>
              <a:rPr lang="sl-SI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о</a:t>
            </a:r>
            <a:r>
              <a:rPr lang="sl-SI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штетном</a:t>
            </a:r>
            <a:r>
              <a:rPr lang="sl-SI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дејству</a:t>
            </a:r>
            <a:endParaRPr lang="sl-SI" sz="24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 smtClean="0">
                <a:latin typeface="Arial" charset="0"/>
              </a:rPr>
              <a:t>Појава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осећаја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умора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и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нервозе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при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покушајима</a:t>
            </a:r>
            <a:r>
              <a:rPr lang="sl-SI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да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се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смањи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или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прекине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употреба</a:t>
            </a:r>
            <a:r>
              <a:rPr lang="en-US" sz="2400" smtClean="0">
                <a:latin typeface="Arial" charset="0"/>
              </a:rPr>
              <a:t> </a:t>
            </a:r>
            <a:r>
              <a:rPr lang="sr-Latn-CS" sz="2400" smtClean="0">
                <a:latin typeface="Arial" charset="0"/>
              </a:rPr>
              <a:t>и</a:t>
            </a:r>
            <a:r>
              <a:rPr lang="sr-Cyrl-CS" sz="2400" smtClean="0">
                <a:latin typeface="Arial" charset="0"/>
              </a:rPr>
              <a:t>нтернета</a:t>
            </a:r>
            <a:endParaRPr lang="sl-SI" sz="24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 smtClean="0">
                <a:latin typeface="Arial" charset="0"/>
              </a:rPr>
              <a:t>Интернет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се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користи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као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вид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бекства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од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проблема</a:t>
            </a:r>
            <a:endParaRPr lang="en-US" sz="24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 smtClean="0">
                <a:latin typeface="Arial" charset="0"/>
              </a:rPr>
              <a:t>Корисник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скрива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истину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од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чланова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породице</a:t>
            </a:r>
            <a:endParaRPr lang="en-US" sz="24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l-SI" sz="2400" smtClean="0">
                <a:latin typeface="Arial" charset="0"/>
              </a:rPr>
              <a:t>   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о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томе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колико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времена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проводи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на</a:t>
            </a:r>
            <a:r>
              <a:rPr lang="en-US" sz="2400" smtClean="0">
                <a:latin typeface="Arial" charset="0"/>
              </a:rPr>
              <a:t> </a:t>
            </a:r>
            <a:r>
              <a:rPr lang="sr-Latn-CS" sz="2400" smtClean="0">
                <a:latin typeface="Arial" charset="0"/>
              </a:rPr>
              <a:t>и</a:t>
            </a:r>
            <a:r>
              <a:rPr lang="sr-Cyrl-CS" sz="2400" smtClean="0">
                <a:latin typeface="Arial" charset="0"/>
              </a:rPr>
              <a:t>нтернету</a:t>
            </a:r>
            <a:endParaRPr lang="sl-SI" sz="24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 smtClean="0">
                <a:latin typeface="Arial" charset="0"/>
              </a:rPr>
              <a:t>Корисник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се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стално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враћа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на</a:t>
            </a:r>
            <a:r>
              <a:rPr lang="en-US" sz="2400" smtClean="0">
                <a:latin typeface="Arial" charset="0"/>
              </a:rPr>
              <a:t> </a:t>
            </a:r>
            <a:r>
              <a:rPr lang="sr-Latn-CS" sz="2400" smtClean="0">
                <a:latin typeface="Arial" charset="0"/>
              </a:rPr>
              <a:t>и</a:t>
            </a:r>
            <a:r>
              <a:rPr lang="sr-Cyrl-CS" sz="2400" smtClean="0">
                <a:latin typeface="Arial" charset="0"/>
              </a:rPr>
              <a:t>нтернет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и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поред</a:t>
            </a:r>
            <a:endParaRPr lang="en-US" sz="24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l-SI" sz="2400" smtClean="0">
                <a:latin typeface="Arial" charset="0"/>
              </a:rPr>
              <a:t>   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прекомерних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трошкова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који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настају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услед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претеране</a:t>
            </a:r>
            <a:endParaRPr lang="en-US" sz="24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l-SI" sz="2400" smtClean="0">
                <a:latin typeface="Arial" charset="0"/>
              </a:rPr>
              <a:t>   </a:t>
            </a:r>
            <a:r>
              <a:rPr lang="en-U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употребе</a:t>
            </a:r>
            <a:r>
              <a:rPr lang="en-US" sz="2400" smtClean="0">
                <a:latin typeface="Arial" charset="0"/>
              </a:rPr>
              <a:t> </a:t>
            </a:r>
            <a:r>
              <a:rPr lang="sr-Latn-CS" sz="2400" smtClean="0">
                <a:latin typeface="Arial" charset="0"/>
              </a:rPr>
              <a:t>и</a:t>
            </a:r>
            <a:r>
              <a:rPr lang="sr-Cyrl-CS" sz="2400" smtClean="0">
                <a:latin typeface="Arial" charset="0"/>
              </a:rPr>
              <a:t>нтернета</a:t>
            </a:r>
            <a:endParaRPr lang="en-US" sz="24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400" smtClean="0">
              <a:latin typeface="Arial" charset="0"/>
            </a:endParaRPr>
          </a:p>
        </p:txBody>
      </p:sp>
    </p:spTree>
  </p:cSld>
  <p:clrMapOvr>
    <a:masterClrMapping/>
  </p:clrMapOvr>
  <p:transition advTm="26515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r-Cyrl-CS" sz="3600" smtClean="0">
                <a:latin typeface="Arial Black" pitchFamily="34" charset="0"/>
              </a:rPr>
              <a:t>Врсте</a:t>
            </a:r>
            <a:r>
              <a:rPr lang="sl-SI" sz="3600" smtClean="0">
                <a:latin typeface="Arial Black" pitchFamily="34" charset="0"/>
              </a:rPr>
              <a:t> </a:t>
            </a:r>
            <a:r>
              <a:rPr lang="sr-Cyrl-CS" sz="3600" smtClean="0">
                <a:latin typeface="Arial Black" pitchFamily="34" charset="0"/>
              </a:rPr>
              <a:t>зависности</a:t>
            </a:r>
            <a:r>
              <a:rPr lang="sl-SI" sz="3600" smtClean="0">
                <a:latin typeface="Arial Black" pitchFamily="34" charset="0"/>
              </a:rPr>
              <a:t> </a:t>
            </a:r>
            <a:r>
              <a:rPr lang="sr-Cyrl-CS" sz="3600" smtClean="0">
                <a:latin typeface="Arial Black" pitchFamily="34" charset="0"/>
              </a:rPr>
              <a:t>од</a:t>
            </a:r>
            <a:r>
              <a:rPr lang="sl-SI" sz="3600" smtClean="0">
                <a:latin typeface="Arial Black" pitchFamily="34" charset="0"/>
              </a:rPr>
              <a:t> </a:t>
            </a:r>
            <a:r>
              <a:rPr lang="sr-Latn-CS" sz="3600" smtClean="0">
                <a:latin typeface="Arial Black" pitchFamily="34" charset="0"/>
              </a:rPr>
              <a:t>и</a:t>
            </a:r>
            <a:r>
              <a:rPr lang="sr-Cyrl-CS" sz="3600" smtClean="0">
                <a:latin typeface="Arial Black" pitchFamily="34" charset="0"/>
              </a:rPr>
              <a:t>нтернета</a:t>
            </a:r>
            <a:endParaRPr lang="en-US" sz="3600" smtClean="0">
              <a:latin typeface="Arial Black" pitchFamily="34" charset="0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905000"/>
            <a:ext cx="8229600" cy="3581400"/>
          </a:xfrm>
        </p:spPr>
        <p:txBody>
          <a:bodyPr/>
          <a:lstStyle/>
          <a:p>
            <a:pPr eaLnBrk="1" hangingPunct="1"/>
            <a:r>
              <a:rPr lang="sr-Latn-CS" sz="2800" b="1" smtClean="0">
                <a:latin typeface="Arial" charset="0"/>
              </a:rPr>
              <a:t>Зависност од успостављања пријатељских веза путем интернета</a:t>
            </a:r>
            <a:endParaRPr lang="en-US" sz="2800" b="1" smtClean="0">
              <a:latin typeface="Arial" charset="0"/>
            </a:endParaRPr>
          </a:p>
          <a:p>
            <a:pPr eaLnBrk="1" hangingPunct="1"/>
            <a:r>
              <a:rPr lang="sr-Latn-CS" sz="2800" b="1" smtClean="0">
                <a:latin typeface="Arial" charset="0"/>
              </a:rPr>
              <a:t>Зависност од </a:t>
            </a:r>
            <a:r>
              <a:rPr lang="sr-Cyrl-CS" sz="2800" b="1" smtClean="0">
                <a:latin typeface="Arial" charset="0"/>
              </a:rPr>
              <a:t>сајберсек</a:t>
            </a:r>
            <a:r>
              <a:rPr lang="sr-Latn-CS" sz="2800" b="1" smtClean="0">
                <a:latin typeface="Arial" charset="0"/>
              </a:rPr>
              <a:t>са</a:t>
            </a:r>
            <a:endParaRPr lang="sl-SI" sz="2800" b="1" smtClean="0">
              <a:latin typeface="Arial" charset="0"/>
            </a:endParaRPr>
          </a:p>
          <a:p>
            <a:pPr eaLnBrk="1" hangingPunct="1"/>
            <a:r>
              <a:rPr lang="sr-Latn-CS" sz="2800" b="1" smtClean="0">
                <a:latin typeface="Arial" charset="0"/>
              </a:rPr>
              <a:t>Зависност од сурфовања интернетом</a:t>
            </a:r>
          </a:p>
          <a:p>
            <a:pPr eaLnBrk="1" hangingPunct="1"/>
            <a:r>
              <a:rPr lang="sr-Latn-CS" sz="2800" b="1" smtClean="0">
                <a:latin typeface="Arial" charset="0"/>
              </a:rPr>
              <a:t>Зависност од интернет коцкања</a:t>
            </a:r>
          </a:p>
          <a:p>
            <a:pPr eaLnBrk="1" hangingPunct="1"/>
            <a:r>
              <a:rPr lang="sr-Latn-CS" sz="2800" b="1" smtClean="0">
                <a:latin typeface="Arial" charset="0"/>
              </a:rPr>
              <a:t>Зависност од компјутера уопште</a:t>
            </a:r>
          </a:p>
          <a:p>
            <a:pPr eaLnBrk="1" hangingPunct="1"/>
            <a:r>
              <a:rPr lang="sr-Latn-CS" sz="2800" b="1" smtClean="0">
                <a:latin typeface="Arial" charset="0"/>
              </a:rPr>
              <a:t>Зависност од играња компјутерских игара</a:t>
            </a:r>
            <a:endParaRPr lang="en-US" b="1" smtClean="0">
              <a:latin typeface="Arial" charset="0"/>
            </a:endParaRPr>
          </a:p>
          <a:p>
            <a:pPr eaLnBrk="1" hangingPunct="1"/>
            <a:endParaRPr lang="en-US" b="1" smtClean="0">
              <a:latin typeface="Arial" charset="0"/>
            </a:endParaRPr>
          </a:p>
        </p:txBody>
      </p:sp>
    </p:spTree>
  </p:cSld>
  <p:clrMapOvr>
    <a:masterClrMapping/>
  </p:clrMapOvr>
  <p:transition advTm="20826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r-Cyrl-CS" sz="3600" b="1" smtClean="0"/>
              <a:t>Поремећаји</a:t>
            </a:r>
            <a:r>
              <a:rPr lang="sr-Latn-CS" sz="3600" b="1" smtClean="0"/>
              <a:t>  </a:t>
            </a:r>
            <a:r>
              <a:rPr lang="sr-Cyrl-CS" sz="3600" b="1" smtClean="0"/>
              <a:t>менталног</a:t>
            </a:r>
            <a:r>
              <a:rPr lang="sr-Latn-CS" sz="3600" b="1" smtClean="0"/>
              <a:t> </a:t>
            </a:r>
            <a:r>
              <a:rPr lang="sr-Cyrl-CS" sz="3600" b="1" smtClean="0"/>
              <a:t>здравља</a:t>
            </a:r>
            <a:r>
              <a:rPr lang="sr-Latn-CS" sz="3600" b="1" smtClean="0"/>
              <a:t> </a:t>
            </a:r>
            <a:r>
              <a:rPr lang="sr-Cyrl-CS" sz="3600" b="1" smtClean="0"/>
              <a:t>у</a:t>
            </a:r>
            <a:r>
              <a:rPr lang="sr-Latn-CS" sz="3600" b="1" smtClean="0"/>
              <a:t> </a:t>
            </a:r>
            <a:r>
              <a:rPr lang="sr-Cyrl-CS" sz="3600" b="1" smtClean="0"/>
              <a:t>адолесценцији</a:t>
            </a:r>
            <a:endParaRPr lang="en-US" sz="3600" b="1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sr-Latn-CS" smtClean="0"/>
          </a:p>
          <a:p>
            <a:pPr eaLnBrk="1" hangingPunct="1">
              <a:buFont typeface="Arial" charset="0"/>
              <a:buNone/>
            </a:pPr>
            <a:r>
              <a:rPr lang="sr-Latn-CS" smtClean="0"/>
              <a:t>-</a:t>
            </a:r>
            <a:r>
              <a:rPr lang="sr-Cyrl-CS" smtClean="0">
                <a:solidFill>
                  <a:srgbClr val="262626"/>
                </a:solidFill>
              </a:rPr>
              <a:t>КРИЗА</a:t>
            </a:r>
            <a:r>
              <a:rPr lang="sr-Latn-CS" smtClean="0">
                <a:solidFill>
                  <a:srgbClr val="262626"/>
                </a:solidFill>
              </a:rPr>
              <a:t> </a:t>
            </a:r>
            <a:r>
              <a:rPr lang="sr-Cyrl-CS" smtClean="0">
                <a:solidFill>
                  <a:srgbClr val="262626"/>
                </a:solidFill>
              </a:rPr>
              <a:t>АУТОРИТЕТА</a:t>
            </a:r>
            <a:endParaRPr lang="sr-Latn-CS" smtClean="0">
              <a:solidFill>
                <a:srgbClr val="262626"/>
              </a:solidFill>
            </a:endParaRPr>
          </a:p>
          <a:p>
            <a:pPr eaLnBrk="1" hangingPunct="1">
              <a:buFont typeface="Arial" charset="0"/>
              <a:buNone/>
            </a:pPr>
            <a:endParaRPr lang="sr-Latn-CS" smtClean="0">
              <a:solidFill>
                <a:srgbClr val="262626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sr-Latn-CS" smtClean="0">
                <a:solidFill>
                  <a:srgbClr val="262626"/>
                </a:solidFill>
              </a:rPr>
              <a:t>-</a:t>
            </a:r>
            <a:r>
              <a:rPr lang="sr-Cyrl-CS" smtClean="0">
                <a:solidFill>
                  <a:srgbClr val="262626"/>
                </a:solidFill>
              </a:rPr>
              <a:t>КРИЗА</a:t>
            </a:r>
            <a:r>
              <a:rPr lang="sr-Latn-CS" smtClean="0">
                <a:solidFill>
                  <a:srgbClr val="262626"/>
                </a:solidFill>
              </a:rPr>
              <a:t> </a:t>
            </a:r>
            <a:r>
              <a:rPr lang="sr-Cyrl-CS" smtClean="0">
                <a:solidFill>
                  <a:srgbClr val="262626"/>
                </a:solidFill>
              </a:rPr>
              <a:t>ИДЕНТИТЕТА</a:t>
            </a:r>
            <a:endParaRPr lang="sr-Latn-CS" smtClean="0">
              <a:solidFill>
                <a:srgbClr val="262626"/>
              </a:solidFill>
            </a:endParaRPr>
          </a:p>
          <a:p>
            <a:pPr eaLnBrk="1" hangingPunct="1">
              <a:buFont typeface="Arial" charset="0"/>
              <a:buNone/>
            </a:pPr>
            <a:endParaRPr lang="sr-Latn-CS" smtClean="0">
              <a:solidFill>
                <a:srgbClr val="262626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sr-Latn-CS" smtClean="0">
                <a:solidFill>
                  <a:srgbClr val="262626"/>
                </a:solidFill>
              </a:rPr>
              <a:t>-</a:t>
            </a:r>
            <a:r>
              <a:rPr lang="sr-Cyrl-CS" smtClean="0">
                <a:solidFill>
                  <a:srgbClr val="262626"/>
                </a:solidFill>
              </a:rPr>
              <a:t>КРИЗА</a:t>
            </a:r>
            <a:r>
              <a:rPr lang="sr-Latn-CS" smtClean="0">
                <a:solidFill>
                  <a:srgbClr val="262626"/>
                </a:solidFill>
              </a:rPr>
              <a:t> </a:t>
            </a:r>
            <a:r>
              <a:rPr lang="sr-Cyrl-CS" smtClean="0">
                <a:solidFill>
                  <a:srgbClr val="262626"/>
                </a:solidFill>
              </a:rPr>
              <a:t>СЕ</a:t>
            </a:r>
            <a:r>
              <a:rPr lang="sr-Latn-CS" smtClean="0">
                <a:solidFill>
                  <a:srgbClr val="262626"/>
                </a:solidFill>
              </a:rPr>
              <a:t>КС</a:t>
            </a:r>
            <a:r>
              <a:rPr lang="sr-Cyrl-CS" smtClean="0">
                <a:solidFill>
                  <a:srgbClr val="262626"/>
                </a:solidFill>
              </a:rPr>
              <a:t>УАЛНОСТИ</a:t>
            </a:r>
            <a:endParaRPr lang="sr-Latn-CS" smtClean="0">
              <a:solidFill>
                <a:srgbClr val="262626"/>
              </a:solidFill>
            </a:endParaRP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 advTm="11480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 smtClean="0">
                <a:latin typeface="Arial Black" pitchFamily="34" charset="0"/>
              </a:rPr>
              <a:t>Последице</a:t>
            </a:r>
            <a:r>
              <a:rPr lang="sl-SI" sz="4000" smtClean="0">
                <a:latin typeface="Arial Black" pitchFamily="34" charset="0"/>
              </a:rPr>
              <a:t> </a:t>
            </a:r>
            <a:r>
              <a:rPr lang="sr-Cyrl-CS" sz="4000" smtClean="0">
                <a:latin typeface="Arial Black" pitchFamily="34" charset="0"/>
              </a:rPr>
              <a:t>зависности</a:t>
            </a:r>
            <a:r>
              <a:rPr lang="sl-SI" sz="4000" smtClean="0">
                <a:latin typeface="Arial Black" pitchFamily="34" charset="0"/>
              </a:rPr>
              <a:t> </a:t>
            </a:r>
            <a:r>
              <a:rPr lang="sr-Cyrl-CS" sz="4000" smtClean="0">
                <a:latin typeface="Arial Black" pitchFamily="34" charset="0"/>
              </a:rPr>
              <a:t>од</a:t>
            </a:r>
            <a:r>
              <a:rPr lang="sl-SI" sz="4000" smtClean="0">
                <a:latin typeface="Arial Black" pitchFamily="34" charset="0"/>
              </a:rPr>
              <a:t> </a:t>
            </a:r>
            <a:r>
              <a:rPr lang="sr-Latn-CS" sz="4000" smtClean="0">
                <a:latin typeface="Arial Black" pitchFamily="34" charset="0"/>
              </a:rPr>
              <a:t>и</a:t>
            </a:r>
            <a:r>
              <a:rPr lang="sr-Cyrl-CS" sz="4000" smtClean="0">
                <a:latin typeface="Arial Black" pitchFamily="34" charset="0"/>
              </a:rPr>
              <a:t>нтернета</a:t>
            </a:r>
            <a:endParaRPr lang="en-US" sz="4000" smtClean="0">
              <a:latin typeface="Arial Black" pitchFamily="34" charset="0"/>
            </a:endParaRPr>
          </a:p>
        </p:txBody>
      </p:sp>
      <p:graphicFrame>
        <p:nvGraphicFramePr>
          <p:cNvPr id="119834" name="Group 26"/>
          <p:cNvGraphicFramePr>
            <a:graphicFrameLocks noGrp="1"/>
          </p:cNvGraphicFramePr>
          <p:nvPr>
            <p:ph type="tbl" idx="1"/>
          </p:nvPr>
        </p:nvGraphicFramePr>
        <p:xfrm>
          <a:off x="457200" y="1752600"/>
          <a:ext cx="8229600" cy="4172627"/>
        </p:xfrm>
        <a:graphic>
          <a:graphicData uri="http://schemas.openxmlformats.org/drawingml/2006/table">
            <a:tbl>
              <a:tblPr/>
              <a:tblGrid>
                <a:gridCol w="2055813"/>
                <a:gridCol w="2057400"/>
                <a:gridCol w="2057400"/>
                <a:gridCol w="2058987"/>
              </a:tblGrid>
              <a:tr h="774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Здравствене последице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0" marR="90000" marT="179950" marB="4678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Породичне последице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0" marR="90000" marT="179950" marB="4678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Професионалне последице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0" marR="90000" marT="179950" marB="4678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Социјалне последице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0" marR="90000" marT="179950" marB="4678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</a:tr>
              <a:tr h="3397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депресивност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анксиозност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несаница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раздражљовост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злоупотреба ПАС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импулсивност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малаксалост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болови у леђима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Симптоматска епилепсија</a:t>
                      </a:r>
                      <a:endParaRPr kumimoji="0" lang="sr-Latn-C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180000" marR="90000" marT="179950" marB="4678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изолација од породице,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неизвршавање породичне улоге,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слаба комуникација, честе свађе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0" marR="90000" marT="179950" marB="4678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смањење времена за учење,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пропуштање наставе,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напуштање школовања,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пад у квалитету обављеног посла,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пад продуктивности,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изостајање са посла</a:t>
                      </a:r>
                      <a:endParaRPr kumimoji="0" lang="sr-Latn-C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180000" marR="90000" marT="179950" marB="4678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изолација,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губитак друштвених интересовања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крађе, преваре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80000" marR="90000" marT="179950" marB="4678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Tm="9204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r-Cyrl-CS" sz="3200" smtClean="0">
                <a:latin typeface="Arial Black" pitchFamily="34" charset="0"/>
              </a:rPr>
              <a:t>Зависност</a:t>
            </a:r>
            <a:r>
              <a:rPr lang="sr-Latn-CS" sz="3200" smtClean="0">
                <a:latin typeface="Arial Black" pitchFamily="34" charset="0"/>
              </a:rPr>
              <a:t> </a:t>
            </a:r>
            <a:r>
              <a:rPr lang="sr-Cyrl-CS" sz="3200" smtClean="0">
                <a:latin typeface="Arial Black" pitchFamily="34" charset="0"/>
              </a:rPr>
              <a:t>од</a:t>
            </a:r>
            <a:r>
              <a:rPr lang="sr-Latn-CS" sz="3200" smtClean="0">
                <a:latin typeface="Arial Black" pitchFamily="34" charset="0"/>
              </a:rPr>
              <a:t> </a:t>
            </a:r>
            <a:r>
              <a:rPr lang="sr-Cyrl-CS" sz="3200" smtClean="0">
                <a:latin typeface="Arial Black" pitchFamily="34" charset="0"/>
              </a:rPr>
              <a:t>мобилног</a:t>
            </a:r>
            <a:r>
              <a:rPr lang="sr-Latn-CS" sz="3200" smtClean="0">
                <a:latin typeface="Arial Black" pitchFamily="34" charset="0"/>
              </a:rPr>
              <a:t> </a:t>
            </a:r>
            <a:r>
              <a:rPr lang="sr-Cyrl-CS" sz="3200" smtClean="0">
                <a:latin typeface="Arial Black" pitchFamily="34" charset="0"/>
              </a:rPr>
              <a:t>телефона</a:t>
            </a:r>
            <a:r>
              <a:rPr lang="sr-Latn-CS" sz="3200" smtClean="0">
                <a:latin typeface="Arial Black" pitchFamily="34" charset="0"/>
              </a:rPr>
              <a:t>-</a:t>
            </a:r>
            <a:r>
              <a:rPr lang="sl-SI" sz="3200" b="1" smtClean="0">
                <a:latin typeface="Arial" charset="0"/>
              </a:rPr>
              <a:t>“</a:t>
            </a:r>
            <a:r>
              <a:rPr lang="sr-Cyrl-CS" sz="3200" b="1" smtClean="0">
                <a:latin typeface="Arial" charset="0"/>
              </a:rPr>
              <a:t>Номофобија</a:t>
            </a:r>
            <a:r>
              <a:rPr lang="sl-SI" sz="3200" b="1" smtClean="0">
                <a:latin typeface="Arial" charset="0"/>
              </a:rPr>
              <a:t>”</a:t>
            </a:r>
            <a:r>
              <a:rPr lang="en-US" sz="3200" b="1" smtClean="0">
                <a:latin typeface="Arial" charset="0"/>
              </a:rPr>
              <a:t/>
            </a:r>
            <a:br>
              <a:rPr lang="en-US" sz="3200" b="1" smtClean="0">
                <a:latin typeface="Arial" charset="0"/>
              </a:rPr>
            </a:br>
            <a:endParaRPr lang="sr-Latn-CS" sz="3200" smtClean="0">
              <a:latin typeface="Arial Black" pitchFamily="34" charset="0"/>
            </a:endParaRPr>
          </a:p>
        </p:txBody>
      </p:sp>
      <p:sp>
        <p:nvSpPr>
          <p:cNvPr id="1208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sz="2800" smtClean="0">
                <a:latin typeface="Arial" charset="0"/>
              </a:rPr>
              <a:t>Деца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су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нарочито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подложна</a:t>
            </a:r>
            <a:endParaRPr lang="sr-Latn-CS" sz="2800" smtClean="0">
              <a:latin typeface="Arial" charset="0"/>
            </a:endParaRPr>
          </a:p>
          <a:p>
            <a:pPr eaLnBrk="1" hangingPunct="1"/>
            <a:r>
              <a:rPr lang="sr-Cyrl-CS" sz="2800" smtClean="0">
                <a:latin typeface="Arial" charset="0"/>
              </a:rPr>
              <a:t>Последице</a:t>
            </a:r>
            <a:r>
              <a:rPr lang="sr-Latn-CS" sz="2800" smtClean="0">
                <a:latin typeface="Arial" charset="0"/>
              </a:rPr>
              <a:t>:</a:t>
            </a:r>
          </a:p>
          <a:p>
            <a:pPr eaLnBrk="1" hangingPunct="1">
              <a:buFont typeface="Wingdings" pitchFamily="2" charset="2"/>
              <a:buNone/>
            </a:pPr>
            <a:r>
              <a:rPr lang="sr-Latn-CS" smtClean="0">
                <a:latin typeface="Arial" charset="0"/>
              </a:rPr>
              <a:t>    </a:t>
            </a:r>
            <a:r>
              <a:rPr lang="sr-Latn-CS" sz="2800" smtClean="0">
                <a:latin typeface="Arial" charset="0"/>
              </a:rPr>
              <a:t>- </a:t>
            </a:r>
            <a:r>
              <a:rPr lang="sr-Cyrl-CS" sz="2800" smtClean="0">
                <a:latin typeface="Arial" charset="0"/>
              </a:rPr>
              <a:t>занемаривање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уобичајених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активности</a:t>
            </a:r>
            <a:r>
              <a:rPr lang="sr-Latn-CS" sz="2800" smtClean="0">
                <a:latin typeface="Arial" charset="0"/>
              </a:rPr>
              <a:t>-</a:t>
            </a:r>
            <a:r>
              <a:rPr lang="sr-Cyrl-CS" sz="2800" smtClean="0">
                <a:latin typeface="Arial" charset="0"/>
              </a:rPr>
              <a:t>школе</a:t>
            </a:r>
            <a:endParaRPr lang="sr-Latn-CS" sz="2800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Latn-CS" sz="2800" smtClean="0">
                <a:latin typeface="Arial" charset="0"/>
              </a:rPr>
              <a:t>     - </a:t>
            </a:r>
            <a:r>
              <a:rPr lang="sr-Cyrl-CS" sz="2800" smtClean="0">
                <a:latin typeface="Arial" charset="0"/>
              </a:rPr>
              <a:t>запостављање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непосредног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контакта</a:t>
            </a:r>
            <a:r>
              <a:rPr lang="sr-Latn-CS" sz="2800" smtClean="0">
                <a:latin typeface="Arial" charset="0"/>
              </a:rPr>
              <a:t>-</a:t>
            </a:r>
            <a:r>
              <a:rPr lang="sr-Cyrl-CS" sz="2800" smtClean="0">
                <a:latin typeface="Arial" charset="0"/>
              </a:rPr>
              <a:t>без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правог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дружења</a:t>
            </a:r>
            <a:endParaRPr lang="sr-Latn-CS" sz="2800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Latn-CS" sz="2800" smtClean="0">
                <a:latin typeface="Arial" charset="0"/>
              </a:rPr>
              <a:t>     - </a:t>
            </a:r>
            <a:r>
              <a:rPr lang="sr-Cyrl-CS" sz="2800" smtClean="0">
                <a:latin typeface="Arial" charset="0"/>
              </a:rPr>
              <a:t>депресивност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када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им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се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ускрати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мобилни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телефон</a:t>
            </a:r>
            <a:r>
              <a:rPr lang="sr-Latn-CS" sz="2800" smtClean="0">
                <a:latin typeface="Arial" charset="0"/>
              </a:rPr>
              <a:t>-</a:t>
            </a:r>
            <a:r>
              <a:rPr lang="sr-Cyrl-CS" sz="2800" smtClean="0">
                <a:latin typeface="Arial" charset="0"/>
              </a:rPr>
              <a:t>повлачење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у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себе</a:t>
            </a:r>
            <a:r>
              <a:rPr lang="sr-Latn-CS" sz="2800" smtClean="0">
                <a:latin typeface="Arial" charset="0"/>
              </a:rPr>
              <a:t>, </a:t>
            </a:r>
            <a:r>
              <a:rPr lang="sr-Cyrl-CS" sz="2800" smtClean="0">
                <a:latin typeface="Arial" charset="0"/>
              </a:rPr>
              <a:t>избегавање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социјалних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контакта</a:t>
            </a:r>
            <a:endParaRPr lang="sr-Latn-CS" sz="2800" smtClean="0">
              <a:latin typeface="Arial" charset="0"/>
            </a:endParaRPr>
          </a:p>
        </p:txBody>
      </p:sp>
      <p:pic>
        <p:nvPicPr>
          <p:cNvPr id="12083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533400"/>
            <a:ext cx="2495550" cy="110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2421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 smtClean="0">
                <a:latin typeface="Arial Black" pitchFamily="34" charset="0"/>
              </a:rPr>
              <a:t>Зависност</a:t>
            </a:r>
            <a:r>
              <a:rPr lang="sr-Latn-CS" sz="4000" smtClean="0">
                <a:latin typeface="Arial Black" pitchFamily="34" charset="0"/>
              </a:rPr>
              <a:t> </a:t>
            </a:r>
            <a:r>
              <a:rPr lang="sr-Cyrl-CS" sz="4000" smtClean="0">
                <a:latin typeface="Arial Black" pitchFamily="34" charset="0"/>
              </a:rPr>
              <a:t>од</a:t>
            </a:r>
            <a:r>
              <a:rPr lang="sr-Latn-CS" sz="4000" smtClean="0">
                <a:latin typeface="Arial Black" pitchFamily="34" charset="0"/>
              </a:rPr>
              <a:t> </a:t>
            </a:r>
            <a:r>
              <a:rPr lang="sr-Cyrl-CS" sz="4000" smtClean="0">
                <a:latin typeface="Arial Black" pitchFamily="34" charset="0"/>
              </a:rPr>
              <a:t>рада</a:t>
            </a:r>
            <a:endParaRPr lang="sr-Latn-CS" sz="4000" smtClean="0">
              <a:latin typeface="Arial Black" pitchFamily="34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229600" cy="426720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Latn-CS" sz="2400" b="1" smtClean="0">
                <a:latin typeface="Arial" charset="0"/>
              </a:rPr>
              <a:t>“</a:t>
            </a:r>
            <a:r>
              <a:rPr lang="sr-Cyrl-CS" sz="2400" b="1" smtClean="0">
                <a:latin typeface="Arial" charset="0"/>
              </a:rPr>
              <a:t>Радохоличари</a:t>
            </a:r>
            <a:r>
              <a:rPr lang="sr-Latn-CS" sz="2400" b="1" smtClean="0">
                <a:latin typeface="Arial" charset="0"/>
              </a:rPr>
              <a:t>”-</a:t>
            </a:r>
            <a:r>
              <a:rPr lang="sr-Latn-CS" sz="2400" smtClean="0">
                <a:latin typeface="Arial" charset="0"/>
              </a:rPr>
              <a:t>“</a:t>
            </a:r>
            <a:r>
              <a:rPr lang="sr-Cyrl-CS" sz="2400" smtClean="0">
                <a:latin typeface="Arial" charset="0"/>
              </a:rPr>
              <a:t>Часна</a:t>
            </a:r>
            <a:r>
              <a:rPr lang="sr-Latn-CS" sz="2400" smtClean="0">
                <a:latin typeface="Arial" charset="0"/>
              </a:rPr>
              <a:t>” </a:t>
            </a:r>
            <a:r>
              <a:rPr lang="sr-Cyrl-CS" sz="2400" smtClean="0">
                <a:latin typeface="Arial" charset="0"/>
              </a:rPr>
              <a:t>зависност</a:t>
            </a:r>
            <a:endParaRPr lang="sr-Latn-CS" sz="2400" dirty="0" smtClean="0">
              <a:latin typeface="Arial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2400" smtClean="0">
                <a:latin typeface="Arial" charset="0"/>
              </a:rPr>
              <a:t>Радохоличар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не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мора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бити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особа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која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много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или</a:t>
            </a:r>
            <a:r>
              <a:rPr lang="sr-Latn-CS" sz="2400" smtClean="0">
                <a:latin typeface="Arial" charset="0"/>
              </a:rPr>
              <a:t>  </a:t>
            </a:r>
            <a:r>
              <a:rPr lang="sr-Cyrl-CS" sz="2400" smtClean="0">
                <a:latin typeface="Arial" charset="0"/>
              </a:rPr>
              <a:t>дуго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ради</a:t>
            </a:r>
            <a:r>
              <a:rPr lang="sr-Latn-CS" sz="2400" smtClean="0">
                <a:latin typeface="Arial" charset="0"/>
              </a:rPr>
              <a:t>, </a:t>
            </a:r>
            <a:r>
              <a:rPr lang="sr-Cyrl-CS" sz="2400" smtClean="0">
                <a:latin typeface="Arial" charset="0"/>
              </a:rPr>
              <a:t>већ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она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која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је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ментално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опседнута</a:t>
            </a:r>
            <a:r>
              <a:rPr lang="sr-Latn-CS" sz="2400" smtClean="0">
                <a:latin typeface="Arial" charset="0"/>
              </a:rPr>
              <a:t>  </a:t>
            </a:r>
            <a:r>
              <a:rPr lang="sr-Cyrl-CS" sz="2400" smtClean="0">
                <a:latin typeface="Arial" charset="0"/>
              </a:rPr>
              <a:t>радом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или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запосленошћу</a:t>
            </a:r>
            <a:r>
              <a:rPr lang="sr-Latn-CS" sz="2400" smtClean="0">
                <a:latin typeface="Arial" charset="0"/>
              </a:rPr>
              <a:t> (</a:t>
            </a:r>
            <a:r>
              <a:rPr lang="sr-Cyrl-CS" sz="2400" smtClean="0">
                <a:latin typeface="Arial" charset="0"/>
              </a:rPr>
              <a:t>Кенон</a:t>
            </a:r>
            <a:r>
              <a:rPr lang="sr-Latn-CS" sz="2400" smtClean="0">
                <a:latin typeface="Arial" charset="0"/>
              </a:rPr>
              <a:t>, </a:t>
            </a:r>
            <a:r>
              <a:rPr lang="sr-Latn-CS" sz="2400" dirty="0" smtClean="0">
                <a:latin typeface="Arial" charset="0"/>
              </a:rPr>
              <a:t>2004)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sr-Latn-CS" sz="2400" dirty="0" smtClean="0">
              <a:latin typeface="Arial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2400" smtClean="0">
                <a:latin typeface="Arial" charset="0"/>
              </a:rPr>
              <a:t>Карактерне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црте</a:t>
            </a:r>
            <a:r>
              <a:rPr lang="sr-Latn-CS" sz="2400" smtClean="0">
                <a:latin typeface="Arial" charset="0"/>
              </a:rPr>
              <a:t> “</a:t>
            </a:r>
            <a:r>
              <a:rPr lang="sr-Cyrl-CS" sz="2400" smtClean="0">
                <a:latin typeface="Arial" charset="0"/>
              </a:rPr>
              <a:t>радохоличара</a:t>
            </a:r>
            <a:r>
              <a:rPr lang="sr-Latn-CS" sz="2400" smtClean="0">
                <a:latin typeface="Arial" charset="0"/>
              </a:rPr>
              <a:t>”:</a:t>
            </a:r>
            <a:endParaRPr lang="sr-Latn-CS" sz="2400" dirty="0" smtClean="0">
              <a:latin typeface="Arial" charset="0"/>
            </a:endParaRP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r-Latn-CS" sz="2400" dirty="0" smtClean="0">
                <a:latin typeface="Arial" charset="0"/>
              </a:rPr>
              <a:t>   </a:t>
            </a:r>
            <a:r>
              <a:rPr lang="sr-Latn-CS" sz="2400" smtClean="0">
                <a:latin typeface="Arial" charset="0"/>
              </a:rPr>
              <a:t>- </a:t>
            </a:r>
            <a:r>
              <a:rPr lang="sr-Cyrl-CS" sz="2400" smtClean="0">
                <a:latin typeface="Arial" charset="0"/>
              </a:rPr>
              <a:t>перфекционисти</a:t>
            </a:r>
            <a:endParaRPr lang="sr-Latn-CS" sz="2400" dirty="0" smtClean="0">
              <a:latin typeface="Arial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Latn-CS" sz="2400" dirty="0" smtClean="0">
                <a:latin typeface="Arial" charset="0"/>
              </a:rPr>
              <a:t>   </a:t>
            </a:r>
            <a:r>
              <a:rPr lang="sr-Latn-CS" sz="2400" smtClean="0">
                <a:latin typeface="Arial" charset="0"/>
              </a:rPr>
              <a:t>- </a:t>
            </a:r>
            <a:r>
              <a:rPr lang="sr-Cyrl-CS" sz="2400" smtClean="0">
                <a:latin typeface="Arial" charset="0"/>
              </a:rPr>
              <a:t>такмичарски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дух</a:t>
            </a:r>
            <a:endParaRPr lang="sr-Latn-CS" sz="2400" dirty="0" smtClean="0">
              <a:latin typeface="Arial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Latn-CS" sz="2400" dirty="0" smtClean="0">
                <a:latin typeface="Arial" charset="0"/>
              </a:rPr>
              <a:t>   </a:t>
            </a:r>
            <a:r>
              <a:rPr lang="sr-Latn-CS" sz="2400" smtClean="0">
                <a:latin typeface="Arial" charset="0"/>
              </a:rPr>
              <a:t>- </a:t>
            </a:r>
            <a:r>
              <a:rPr lang="sr-Cyrl-CS" sz="2400" smtClean="0">
                <a:latin typeface="Arial" charset="0"/>
              </a:rPr>
              <a:t>ултрапрагматизам</a:t>
            </a:r>
            <a:endParaRPr lang="sr-Latn-CS" sz="2400" dirty="0" smtClean="0">
              <a:latin typeface="Arial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Latn-CS" sz="2400" dirty="0" smtClean="0">
                <a:latin typeface="Arial" charset="0"/>
              </a:rPr>
              <a:t>   </a:t>
            </a:r>
            <a:r>
              <a:rPr lang="sr-Latn-CS" sz="2400" smtClean="0">
                <a:latin typeface="Arial" charset="0"/>
              </a:rPr>
              <a:t>- </a:t>
            </a:r>
            <a:r>
              <a:rPr lang="sr-Cyrl-CS" sz="2400" smtClean="0">
                <a:latin typeface="Arial" charset="0"/>
              </a:rPr>
              <a:t>економске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амбиције</a:t>
            </a:r>
            <a:endParaRPr lang="sr-Latn-CS" sz="2400" dirty="0" smtClean="0">
              <a:latin typeface="Arial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Latn-CS" sz="2400" dirty="0" smtClean="0">
                <a:latin typeface="Arial" charset="0"/>
              </a:rPr>
              <a:t>   </a:t>
            </a:r>
            <a:r>
              <a:rPr lang="sr-Latn-CS" sz="2400" smtClean="0">
                <a:latin typeface="Arial" charset="0"/>
              </a:rPr>
              <a:t>-  </a:t>
            </a:r>
            <a:r>
              <a:rPr lang="sr-Cyrl-CS" sz="2400" smtClean="0">
                <a:latin typeface="Arial" charset="0"/>
              </a:rPr>
              <a:t>аутокажњавање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компулзивним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радом</a:t>
            </a:r>
            <a:endParaRPr lang="sr-Latn-CS" sz="2400" dirty="0" smtClean="0">
              <a:latin typeface="Arial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r-Latn-CS" sz="2400" dirty="0" smtClean="0">
                <a:latin typeface="Arial" charset="0"/>
              </a:rPr>
              <a:t>   </a:t>
            </a:r>
            <a:r>
              <a:rPr lang="sr-Latn-CS" sz="2400" smtClean="0">
                <a:latin typeface="Arial" charset="0"/>
              </a:rPr>
              <a:t>- </a:t>
            </a:r>
            <a:r>
              <a:rPr lang="sr-Cyrl-CS" sz="2400" smtClean="0">
                <a:latin typeface="Arial" charset="0"/>
              </a:rPr>
              <a:t>егзистенцијална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анксиозност</a:t>
            </a:r>
            <a:endParaRPr lang="sr-Latn-CS" sz="2400" dirty="0" smtClean="0">
              <a:latin typeface="Arial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sr-Latn-CS" sz="2400" dirty="0" smtClean="0">
              <a:solidFill>
                <a:srgbClr val="FFFF00"/>
              </a:solidFill>
              <a:latin typeface="Arial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Latn-CS" sz="2400" dirty="0" smtClean="0">
                <a:solidFill>
                  <a:srgbClr val="FFFF00"/>
                </a:solidFill>
                <a:latin typeface="Arial" charset="0"/>
              </a:rPr>
              <a:t>   </a:t>
            </a:r>
          </a:p>
        </p:txBody>
      </p:sp>
      <p:pic>
        <p:nvPicPr>
          <p:cNvPr id="12390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4849813"/>
            <a:ext cx="2657475" cy="145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09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3200400"/>
            <a:ext cx="165893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6240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 smtClean="0">
                <a:latin typeface="Arial Black" pitchFamily="34" charset="0"/>
              </a:rPr>
              <a:t>Последице</a:t>
            </a:r>
            <a:endParaRPr lang="sr-Latn-CS" sz="4000" smtClean="0">
              <a:latin typeface="Arial Black" pitchFamily="34" charset="0"/>
            </a:endParaRPr>
          </a:p>
        </p:txBody>
      </p:sp>
      <p:sp>
        <p:nvSpPr>
          <p:cNvPr id="1249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362200"/>
            <a:ext cx="8229600" cy="3733800"/>
          </a:xfrm>
        </p:spPr>
        <p:txBody>
          <a:bodyPr/>
          <a:lstStyle/>
          <a:p>
            <a:pPr eaLnBrk="1" hangingPunct="1"/>
            <a:r>
              <a:rPr lang="sr-Cyrl-CS" sz="2800" smtClean="0">
                <a:latin typeface="Arial" charset="0"/>
              </a:rPr>
              <a:t>Проблеми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у</a:t>
            </a:r>
            <a:r>
              <a:rPr lang="sr-Latn-CS" sz="2800" smtClean="0">
                <a:latin typeface="Arial" charset="0"/>
              </a:rPr>
              <a:t>  </a:t>
            </a:r>
            <a:r>
              <a:rPr lang="sr-Cyrl-CS" sz="2800" smtClean="0">
                <a:latin typeface="Arial" charset="0"/>
              </a:rPr>
              <a:t>породици</a:t>
            </a:r>
            <a:r>
              <a:rPr lang="sr-Latn-CS" sz="2800" smtClean="0">
                <a:latin typeface="Arial" charset="0"/>
              </a:rPr>
              <a:t>-</a:t>
            </a:r>
            <a:r>
              <a:rPr lang="sr-Cyrl-CS" sz="2800" smtClean="0">
                <a:latin typeface="Arial" charset="0"/>
              </a:rPr>
              <a:t>разводи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разарање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породице</a:t>
            </a:r>
            <a:endParaRPr lang="sr-Latn-CS" sz="2800" smtClean="0">
              <a:latin typeface="Arial" charset="0"/>
            </a:endParaRPr>
          </a:p>
          <a:p>
            <a:pPr eaLnBrk="1" hangingPunct="1"/>
            <a:r>
              <a:rPr lang="sr-Cyrl-CS" sz="2800" smtClean="0">
                <a:latin typeface="Arial" charset="0"/>
              </a:rPr>
              <a:t>Проблеми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на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послу</a:t>
            </a:r>
            <a:endParaRPr lang="sr-Latn-CS" sz="2800" smtClean="0">
              <a:latin typeface="Arial" charset="0"/>
            </a:endParaRPr>
          </a:p>
          <a:p>
            <a:pPr eaLnBrk="1" hangingPunct="1"/>
            <a:r>
              <a:rPr lang="sr-Cyrl-CS" sz="2800" smtClean="0">
                <a:latin typeface="Arial" charset="0"/>
              </a:rPr>
              <a:t>Стални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стрес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неспособност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опуштања</a:t>
            </a:r>
            <a:endParaRPr lang="sr-Latn-CS" sz="2800" smtClean="0">
              <a:latin typeface="Arial" charset="0"/>
            </a:endParaRPr>
          </a:p>
          <a:p>
            <a:pPr eaLnBrk="1" hangingPunct="1"/>
            <a:r>
              <a:rPr lang="sr-Cyrl-CS" sz="2800" smtClean="0">
                <a:latin typeface="Arial" charset="0"/>
              </a:rPr>
              <a:t>Психички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проблеми</a:t>
            </a:r>
            <a:r>
              <a:rPr lang="sr-Latn-CS" sz="2800" smtClean="0">
                <a:latin typeface="Arial" charset="0"/>
              </a:rPr>
              <a:t> (</a:t>
            </a:r>
            <a:r>
              <a:rPr lang="sr-Cyrl-CS" sz="2800" smtClean="0">
                <a:latin typeface="Arial" charset="0"/>
              </a:rPr>
              <a:t>депресија</a:t>
            </a:r>
            <a:r>
              <a:rPr lang="sr-Latn-CS" sz="2800" smtClean="0">
                <a:latin typeface="Arial" charset="0"/>
              </a:rPr>
              <a:t>, </a:t>
            </a:r>
            <a:r>
              <a:rPr lang="sr-Cyrl-CS" sz="2800" smtClean="0">
                <a:latin typeface="Arial" charset="0"/>
              </a:rPr>
              <a:t>анксиозност</a:t>
            </a:r>
            <a:r>
              <a:rPr lang="sr-Latn-CS" sz="2800" smtClean="0">
                <a:latin typeface="Arial" charset="0"/>
              </a:rPr>
              <a:t>...)</a:t>
            </a:r>
          </a:p>
          <a:p>
            <a:pPr eaLnBrk="1" hangingPunct="1"/>
            <a:r>
              <a:rPr lang="sr-Cyrl-CS" sz="2800" smtClean="0">
                <a:latin typeface="Arial" charset="0"/>
              </a:rPr>
              <a:t>Психосоматска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обољења</a:t>
            </a:r>
            <a:r>
              <a:rPr lang="sr-Latn-CS" sz="2800" smtClean="0">
                <a:latin typeface="Arial" charset="0"/>
              </a:rPr>
              <a:t>-</a:t>
            </a:r>
            <a:r>
              <a:rPr lang="sr-Cyrl-CS" sz="2800" smtClean="0">
                <a:latin typeface="Arial" charset="0"/>
              </a:rPr>
              <a:t>гастритис</a:t>
            </a:r>
            <a:r>
              <a:rPr lang="sr-Latn-CS" sz="2800" smtClean="0">
                <a:latin typeface="Arial" charset="0"/>
              </a:rPr>
              <a:t>, </a:t>
            </a:r>
            <a:r>
              <a:rPr lang="sr-Cyrl-CS" sz="2800" smtClean="0">
                <a:latin typeface="Arial" charset="0"/>
              </a:rPr>
              <a:t>чир</a:t>
            </a:r>
            <a:r>
              <a:rPr lang="sr-Latn-CS" sz="2800" smtClean="0">
                <a:latin typeface="Arial" charset="0"/>
              </a:rPr>
              <a:t>,....</a:t>
            </a:r>
          </a:p>
          <a:p>
            <a:pPr eaLnBrk="1" hangingPunct="1"/>
            <a:endParaRPr lang="sr-Latn-CS" sz="2800" smtClean="0">
              <a:latin typeface="Arial" charset="0"/>
            </a:endParaRPr>
          </a:p>
        </p:txBody>
      </p:sp>
    </p:spTree>
  </p:cSld>
  <p:clrMapOvr>
    <a:masterClrMapping/>
  </p:clrMapOvr>
  <p:transition advTm="20948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 smtClean="0">
                <a:latin typeface="Arial Black" pitchFamily="34" charset="0"/>
              </a:rPr>
              <a:t>Зависност</a:t>
            </a:r>
            <a:r>
              <a:rPr lang="sr-Latn-CS" sz="4000" smtClean="0">
                <a:latin typeface="Arial Black" pitchFamily="34" charset="0"/>
              </a:rPr>
              <a:t> </a:t>
            </a:r>
            <a:r>
              <a:rPr lang="sr-Cyrl-CS" sz="4000" smtClean="0">
                <a:latin typeface="Arial Black" pitchFamily="34" charset="0"/>
              </a:rPr>
              <a:t>од</a:t>
            </a:r>
            <a:r>
              <a:rPr lang="sr-Latn-CS" sz="4000" smtClean="0">
                <a:latin typeface="Arial Black" pitchFamily="34" charset="0"/>
              </a:rPr>
              <a:t> </a:t>
            </a:r>
            <a:r>
              <a:rPr lang="sr-Cyrl-CS" sz="4000" smtClean="0">
                <a:latin typeface="Arial Black" pitchFamily="34" charset="0"/>
              </a:rPr>
              <a:t>ТВ</a:t>
            </a:r>
            <a:r>
              <a:rPr lang="sr-Latn-CS" sz="4000" smtClean="0">
                <a:latin typeface="Arial Black" pitchFamily="34" charset="0"/>
              </a:rPr>
              <a:t>-</a:t>
            </a:r>
            <a:r>
              <a:rPr lang="sr-Cyrl-CS" sz="4000" smtClean="0">
                <a:latin typeface="Arial Black" pitchFamily="34" charset="0"/>
              </a:rPr>
              <a:t>а</a:t>
            </a:r>
            <a:endParaRPr lang="sr-Latn-CS" sz="4000" smtClean="0">
              <a:latin typeface="Arial Black" pitchFamily="34" charset="0"/>
            </a:endParaRPr>
          </a:p>
        </p:txBody>
      </p:sp>
      <p:sp>
        <p:nvSpPr>
          <p:cNvPr id="1259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800" smtClean="0">
                <a:latin typeface="Arial" charset="0"/>
              </a:rPr>
              <a:t>У Е</a:t>
            </a:r>
            <a:r>
              <a:rPr lang="sr-Cyrl-CS" sz="2800" smtClean="0">
                <a:latin typeface="Arial" charset="0"/>
              </a:rPr>
              <a:t>вропи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деца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проведу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годишње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више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сати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испред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телевизора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него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у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школ</a:t>
            </a:r>
            <a:r>
              <a:rPr lang="sr-Latn-CS" sz="2800" smtClean="0">
                <a:latin typeface="Arial" charset="0"/>
              </a:rPr>
              <a:t>и.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800" smtClean="0">
                <a:latin typeface="Arial" charset="0"/>
              </a:rPr>
              <a:t>Последице</a:t>
            </a:r>
            <a:r>
              <a:rPr lang="sr-Latn-CS" sz="2800" smtClean="0">
                <a:latin typeface="Arial" charset="0"/>
              </a:rPr>
              <a:t>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800" smtClean="0">
                <a:latin typeface="Arial" charset="0"/>
              </a:rPr>
              <a:t>   - </a:t>
            </a:r>
            <a:r>
              <a:rPr lang="sr-Cyrl-CS" sz="2800" smtClean="0">
                <a:latin typeface="Arial" charset="0"/>
              </a:rPr>
              <a:t>гојазност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деформација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кичме</a:t>
            </a:r>
            <a:endParaRPr lang="sr-Latn-CS" sz="28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800" smtClean="0">
                <a:latin typeface="Arial" charset="0"/>
              </a:rPr>
              <a:t>   - </a:t>
            </a:r>
            <a:r>
              <a:rPr lang="sr-Cyrl-CS" sz="2800" smtClean="0">
                <a:latin typeface="Arial" charset="0"/>
              </a:rPr>
              <a:t>опонашање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уместо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креативности</a:t>
            </a:r>
            <a:endParaRPr lang="sr-Latn-CS" sz="28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800" smtClean="0">
                <a:latin typeface="Arial" charset="0"/>
              </a:rPr>
              <a:t>   - </a:t>
            </a:r>
            <a:r>
              <a:rPr lang="sr-Cyrl-CS" sz="2800" smtClean="0">
                <a:latin typeface="Arial" charset="0"/>
              </a:rPr>
              <a:t>неразликовање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стварности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фикције</a:t>
            </a:r>
            <a:endParaRPr lang="sr-Latn-CS" sz="28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800" smtClean="0">
                <a:latin typeface="Arial" charset="0"/>
              </a:rPr>
              <a:t>   - </a:t>
            </a:r>
            <a:r>
              <a:rPr lang="sr-Cyrl-CS" sz="2800" smtClean="0">
                <a:latin typeface="Arial" charset="0"/>
              </a:rPr>
              <a:t>друштвена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изолација</a:t>
            </a:r>
            <a:endParaRPr lang="sr-Latn-CS" sz="28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800" smtClean="0">
                <a:latin typeface="Arial" charset="0"/>
              </a:rPr>
              <a:t>   - </a:t>
            </a:r>
            <a:r>
              <a:rPr lang="sr-Cyrl-CS" sz="2800" smtClean="0">
                <a:latin typeface="Arial" charset="0"/>
              </a:rPr>
              <a:t>несаница</a:t>
            </a:r>
            <a:endParaRPr lang="sr-Latn-CS" sz="2800" smtClean="0">
              <a:latin typeface="Arial" charset="0"/>
            </a:endParaRPr>
          </a:p>
        </p:txBody>
      </p:sp>
      <p:pic>
        <p:nvPicPr>
          <p:cNvPr id="12595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2133600"/>
            <a:ext cx="17526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595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34050" y="4800600"/>
            <a:ext cx="26289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5958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9000" y="228600"/>
            <a:ext cx="1636713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9424"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 smtClean="0">
                <a:latin typeface="Arial Black" pitchFamily="34" charset="0"/>
              </a:rPr>
              <a:t>Зависност</a:t>
            </a:r>
            <a:r>
              <a:rPr lang="sr-Latn-CS" sz="4000" smtClean="0">
                <a:latin typeface="Arial Black" pitchFamily="34" charset="0"/>
              </a:rPr>
              <a:t> </a:t>
            </a:r>
            <a:r>
              <a:rPr lang="sr-Cyrl-CS" sz="4000" smtClean="0">
                <a:latin typeface="Arial Black" pitchFamily="34" charset="0"/>
              </a:rPr>
              <a:t>од</a:t>
            </a:r>
            <a:r>
              <a:rPr lang="sr-Latn-CS" sz="4000" smtClean="0">
                <a:latin typeface="Arial Black" pitchFamily="34" charset="0"/>
              </a:rPr>
              <a:t> </a:t>
            </a:r>
            <a:r>
              <a:rPr lang="sr-Cyrl-CS" sz="4000" smtClean="0">
                <a:latin typeface="Arial Black" pitchFamily="34" charset="0"/>
              </a:rPr>
              <a:t>куповине</a:t>
            </a:r>
            <a:endParaRPr lang="sr-Latn-CS" sz="4000" smtClean="0">
              <a:latin typeface="Arial Black" pitchFamily="34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sr-Cyrl-CS" sz="2800" smtClean="0">
                <a:latin typeface="Arial" charset="0"/>
              </a:rPr>
              <a:t>Компулзивно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куповање</a:t>
            </a:r>
            <a:endParaRPr lang="sr-Latn-CS" sz="28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800" smtClean="0">
                <a:latin typeface="Arial" charset="0"/>
              </a:rPr>
              <a:t>Куповина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из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фотеље</a:t>
            </a:r>
            <a:endParaRPr lang="sr-Latn-CS" sz="28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800" smtClean="0">
                <a:latin typeface="Arial" charset="0"/>
              </a:rPr>
              <a:t>Непланирано</a:t>
            </a:r>
            <a:r>
              <a:rPr lang="sr-Latn-CS" sz="2800" smtClean="0">
                <a:latin typeface="Arial" charset="0"/>
              </a:rPr>
              <a:t>  </a:t>
            </a:r>
            <a:r>
              <a:rPr lang="sr-Cyrl-CS" sz="2800" smtClean="0">
                <a:latin typeface="Arial" charset="0"/>
              </a:rPr>
              <a:t>и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превелико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трошење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новца</a:t>
            </a:r>
            <a:endParaRPr lang="sr-Latn-CS" sz="28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800" smtClean="0">
                <a:latin typeface="Arial" charset="0"/>
              </a:rPr>
              <a:t>Компензација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несигурности</a:t>
            </a:r>
            <a:r>
              <a:rPr lang="sr-Latn-CS" sz="2800" smtClean="0">
                <a:latin typeface="Arial" charset="0"/>
              </a:rPr>
              <a:t>, </a:t>
            </a:r>
            <a:r>
              <a:rPr lang="sr-Cyrl-CS" sz="2800" smtClean="0">
                <a:latin typeface="Arial" charset="0"/>
              </a:rPr>
              <a:t>депресивности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или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анксиозности</a:t>
            </a:r>
            <a:endParaRPr lang="sr-Latn-CS" sz="28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800" smtClean="0">
                <a:latin typeface="Arial" charset="0"/>
              </a:rPr>
              <a:t>Жене</a:t>
            </a:r>
            <a:r>
              <a:rPr lang="sr-Latn-CS" sz="2800" smtClean="0">
                <a:latin typeface="Arial" charset="0"/>
              </a:rPr>
              <a:t> -“</a:t>
            </a:r>
            <a:r>
              <a:rPr lang="sr-Cyrl-CS" sz="2800" smtClean="0">
                <a:latin typeface="Arial" charset="0"/>
              </a:rPr>
              <a:t>зависност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од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моде</a:t>
            </a:r>
            <a:r>
              <a:rPr lang="sr-Latn-CS" sz="2800" smtClean="0">
                <a:latin typeface="Arial" charset="0"/>
              </a:rPr>
              <a:t>”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800" smtClean="0">
                <a:latin typeface="Arial" charset="0"/>
              </a:rPr>
              <a:t>Социолошка</a:t>
            </a:r>
            <a:r>
              <a:rPr lang="sr-Latn-CS" sz="2800" smtClean="0">
                <a:latin typeface="Arial" charset="0"/>
              </a:rPr>
              <a:t> </a:t>
            </a:r>
            <a:r>
              <a:rPr lang="sr-Cyrl-CS" sz="2800" smtClean="0">
                <a:latin typeface="Arial" charset="0"/>
              </a:rPr>
              <a:t>основа</a:t>
            </a:r>
            <a:r>
              <a:rPr lang="sr-Latn-CS" sz="2800" smtClean="0">
                <a:latin typeface="Arial" charset="0"/>
              </a:rPr>
              <a:t>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800" smtClean="0">
                <a:latin typeface="Arial" charset="0"/>
              </a:rPr>
              <a:t>   </a:t>
            </a:r>
            <a:r>
              <a:rPr lang="en-US" sz="2800" smtClean="0">
                <a:latin typeface="Arial" charset="0"/>
              </a:rPr>
              <a:t> </a:t>
            </a:r>
            <a:r>
              <a:rPr lang="sr-Latn-CS" sz="2800" smtClean="0">
                <a:latin typeface="Arial" charset="0"/>
              </a:rPr>
              <a:t>- </a:t>
            </a:r>
            <a:r>
              <a:rPr lang="sr-Cyrl-CS" sz="2400" smtClean="0">
                <a:latin typeface="Arial" charset="0"/>
              </a:rPr>
              <a:t>рекламе</a:t>
            </a:r>
            <a:endParaRPr lang="sr-Latn-CS" sz="24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smtClean="0">
                <a:latin typeface="Arial" charset="0"/>
              </a:rPr>
              <a:t>  </a:t>
            </a:r>
            <a:r>
              <a:rPr lang="en-US" sz="2400" smtClean="0">
                <a:latin typeface="Arial" charset="0"/>
              </a:rPr>
              <a:t> </a:t>
            </a:r>
            <a:r>
              <a:rPr lang="sr-Latn-CS" sz="2400" smtClean="0">
                <a:latin typeface="Arial" charset="0"/>
              </a:rPr>
              <a:t> - </a:t>
            </a:r>
            <a:r>
              <a:rPr lang="sr-Cyrl-CS" sz="2400" smtClean="0">
                <a:latin typeface="Arial" charset="0"/>
              </a:rPr>
              <a:t>потрошачки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менталитет</a:t>
            </a:r>
            <a:endParaRPr lang="sr-Latn-CS" sz="24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smtClean="0">
                <a:latin typeface="Arial" charset="0"/>
              </a:rPr>
              <a:t>   </a:t>
            </a:r>
            <a:r>
              <a:rPr lang="en-US" sz="2400" smtClean="0">
                <a:latin typeface="Arial" charset="0"/>
              </a:rPr>
              <a:t> </a:t>
            </a:r>
            <a:r>
              <a:rPr lang="sr-Latn-CS" sz="2400" smtClean="0">
                <a:latin typeface="Arial" charset="0"/>
              </a:rPr>
              <a:t>- </a:t>
            </a:r>
            <a:r>
              <a:rPr lang="sr-Cyrl-CS" sz="2400" smtClean="0">
                <a:latin typeface="Arial" charset="0"/>
              </a:rPr>
              <a:t>социјална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компарација</a:t>
            </a:r>
            <a:r>
              <a:rPr lang="sr-Latn-CS" sz="2400" smtClean="0">
                <a:latin typeface="Arial" charset="0"/>
              </a:rPr>
              <a:t> (</a:t>
            </a:r>
            <a:r>
              <a:rPr lang="sr-Cyrl-CS" sz="2400" smtClean="0">
                <a:latin typeface="Arial" charset="0"/>
              </a:rPr>
              <a:t>утркивање</a:t>
            </a:r>
            <a:r>
              <a:rPr lang="sr-Latn-CS" sz="2400" smtClean="0">
                <a:latin typeface="Arial" charset="0"/>
              </a:rPr>
              <a:t>)</a:t>
            </a:r>
          </a:p>
        </p:txBody>
      </p:sp>
      <p:pic>
        <p:nvPicPr>
          <p:cNvPr id="12698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3810000"/>
            <a:ext cx="2286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8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1295400"/>
            <a:ext cx="1897063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82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1385888"/>
            <a:ext cx="995363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2214"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sr-Latn-CS" sz="2400" b="1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Црте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личности</a:t>
            </a:r>
            <a:r>
              <a:rPr lang="sr-Latn-CS" sz="2400" b="1" smtClean="0">
                <a:latin typeface="Arial" charset="0"/>
              </a:rPr>
              <a:t>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smtClean="0">
                <a:latin typeface="Arial" charset="0"/>
              </a:rPr>
              <a:t>   - </a:t>
            </a:r>
            <a:r>
              <a:rPr lang="sr-Cyrl-CS" sz="2400" smtClean="0">
                <a:latin typeface="Arial" charset="0"/>
              </a:rPr>
              <a:t>анксиозност</a:t>
            </a:r>
            <a:endParaRPr lang="sr-Latn-CS" sz="24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smtClean="0">
                <a:latin typeface="Arial" charset="0"/>
              </a:rPr>
              <a:t>   - </a:t>
            </a:r>
            <a:r>
              <a:rPr lang="sr-Cyrl-CS" sz="2400" smtClean="0">
                <a:latin typeface="Arial" charset="0"/>
              </a:rPr>
              <a:t>егзистенцијално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незадовољство</a:t>
            </a:r>
            <a:endParaRPr lang="sr-Latn-CS" sz="24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smtClean="0">
                <a:latin typeface="Arial" charset="0"/>
              </a:rPr>
              <a:t>   - </a:t>
            </a:r>
            <a:r>
              <a:rPr lang="sr-Cyrl-CS" sz="2400" smtClean="0">
                <a:latin typeface="Arial" charset="0"/>
              </a:rPr>
              <a:t>материјалистички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поглед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на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свет</a:t>
            </a:r>
            <a:endParaRPr lang="sr-Latn-CS" sz="24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smtClean="0">
                <a:latin typeface="Arial" charset="0"/>
              </a:rPr>
              <a:t>   - </a:t>
            </a:r>
            <a:r>
              <a:rPr lang="sr-Cyrl-CS" sz="2400" smtClean="0">
                <a:latin typeface="Arial" charset="0"/>
              </a:rPr>
              <a:t>слаба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самоконтрола</a:t>
            </a:r>
            <a:endParaRPr lang="sr-Latn-CS" sz="24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smtClean="0">
                <a:latin typeface="Arial" charset="0"/>
              </a:rPr>
              <a:t>   - </a:t>
            </a:r>
            <a:r>
              <a:rPr lang="sr-Cyrl-CS" sz="2400" smtClean="0">
                <a:latin typeface="Arial" charset="0"/>
              </a:rPr>
              <a:t>ниско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самопоштовање</a:t>
            </a:r>
            <a:endParaRPr lang="sr-Latn-CS" sz="24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Последице</a:t>
            </a:r>
            <a:r>
              <a:rPr lang="sr-Latn-CS" sz="2400" smtClean="0">
                <a:latin typeface="Arial" charset="0"/>
              </a:rPr>
              <a:t>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smtClean="0">
                <a:latin typeface="Arial" charset="0"/>
              </a:rPr>
              <a:t>   - </a:t>
            </a:r>
            <a:r>
              <a:rPr lang="sr-Cyrl-CS" sz="2400" smtClean="0">
                <a:latin typeface="Arial" charset="0"/>
              </a:rPr>
              <a:t>осећај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кривице</a:t>
            </a:r>
            <a:endParaRPr lang="sr-Latn-CS" sz="24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smtClean="0">
                <a:latin typeface="Arial" charset="0"/>
              </a:rPr>
              <a:t>   - </a:t>
            </a:r>
            <a:r>
              <a:rPr lang="sr-Cyrl-CS" sz="2400" smtClean="0">
                <a:latin typeface="Arial" charset="0"/>
              </a:rPr>
              <a:t>анксиозност</a:t>
            </a:r>
            <a:r>
              <a:rPr lang="sr-Latn-CS" sz="2400" smtClean="0">
                <a:latin typeface="Arial" charset="0"/>
              </a:rPr>
              <a:t>, </a:t>
            </a:r>
            <a:r>
              <a:rPr lang="sr-Cyrl-CS" sz="2400" smtClean="0">
                <a:latin typeface="Arial" charset="0"/>
              </a:rPr>
              <a:t>раздражљивост</a:t>
            </a:r>
            <a:endParaRPr lang="sr-Latn-CS" sz="24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smtClean="0">
                <a:latin typeface="Arial" charset="0"/>
              </a:rPr>
              <a:t>   - </a:t>
            </a:r>
            <a:r>
              <a:rPr lang="sr-Cyrl-CS" sz="2400" smtClean="0">
                <a:latin typeface="Arial" charset="0"/>
              </a:rPr>
              <a:t>породични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и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брачни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проблеми</a:t>
            </a:r>
            <a:endParaRPr lang="sr-Latn-CS" sz="24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smtClean="0">
                <a:latin typeface="Arial" charset="0"/>
              </a:rPr>
              <a:t>   - </a:t>
            </a:r>
            <a:r>
              <a:rPr lang="sr-Cyrl-CS" sz="2400" smtClean="0">
                <a:latin typeface="Arial" charset="0"/>
              </a:rPr>
              <a:t>финансијски</a:t>
            </a:r>
            <a:r>
              <a:rPr lang="sr-Latn-CS" sz="2400" smtClean="0">
                <a:latin typeface="Arial" charset="0"/>
              </a:rPr>
              <a:t> </a:t>
            </a:r>
            <a:r>
              <a:rPr lang="sr-Cyrl-CS" sz="2400" smtClean="0">
                <a:latin typeface="Arial" charset="0"/>
              </a:rPr>
              <a:t>проблеми</a:t>
            </a:r>
            <a:endParaRPr lang="sr-Latn-CS" sz="24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sr-Latn-CS" sz="2400" smtClean="0">
              <a:latin typeface="Arial" charset="0"/>
            </a:endParaRPr>
          </a:p>
        </p:txBody>
      </p:sp>
      <p:pic>
        <p:nvPicPr>
          <p:cNvPr id="12800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3429000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0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381000"/>
            <a:ext cx="3659188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0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304800"/>
            <a:ext cx="148113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8266"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ext Box 2"/>
          <p:cNvSpPr txBox="1">
            <a:spLocks noChangeArrowheads="1"/>
          </p:cNvSpPr>
          <p:nvPr/>
        </p:nvSpPr>
        <p:spPr bwMode="auto">
          <a:xfrm>
            <a:off x="1143000" y="2286000"/>
            <a:ext cx="68580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Ф</a:t>
            </a:r>
            <a:r>
              <a:rPr lang="sl-SI" sz="3600" b="1">
                <a:latin typeface="Times New Roman" pitchFamily="18" charset="0"/>
              </a:rPr>
              <a:t>ИЗИЧКА </a:t>
            </a:r>
            <a:r>
              <a:rPr lang="en-US" sz="3600" b="1">
                <a:latin typeface="Times New Roman" pitchFamily="18" charset="0"/>
              </a:rPr>
              <a:t>АКТИВНОСТ И </a:t>
            </a:r>
            <a:r>
              <a:rPr lang="sr-Cyrl-CS" sz="3600" b="1">
                <a:latin typeface="Times New Roman" pitchFamily="18" charset="0"/>
              </a:rPr>
              <a:t>Њ</a:t>
            </a:r>
            <a:r>
              <a:rPr lang="en-US" sz="3600" b="1">
                <a:latin typeface="Times New Roman" pitchFamily="18" charset="0"/>
              </a:rPr>
              <a:t>ЕН УТИЦАЈ НА </a:t>
            </a:r>
            <a:r>
              <a:rPr lang="sr-Cyrl-CS" sz="3600" b="1">
                <a:latin typeface="Times New Roman" pitchFamily="18" charset="0"/>
              </a:rPr>
              <a:t>З</a:t>
            </a:r>
            <a:r>
              <a:rPr lang="en-US" sz="3600" b="1">
                <a:latin typeface="Times New Roman" pitchFamily="18" charset="0"/>
              </a:rPr>
              <a:t>ДРАВ</a:t>
            </a:r>
            <a:r>
              <a:rPr lang="sr-Cyrl-CS" sz="3600" b="1">
                <a:latin typeface="Times New Roman" pitchFamily="18" charset="0"/>
              </a:rPr>
              <a:t>Љ</a:t>
            </a:r>
            <a:r>
              <a:rPr lang="en-US" sz="3600" b="1">
                <a:latin typeface="Times New Roman" pitchFamily="18" charset="0"/>
              </a:rPr>
              <a:t>Е И ПРЕВЕНЦИЈУ БОЛЕСТИ</a:t>
            </a:r>
            <a:endParaRPr lang="sr-Cyrl-CS" sz="36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5085"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8" name="Text Box 2"/>
          <p:cNvSpPr txBox="1">
            <a:spLocks noChangeArrowheads="1"/>
          </p:cNvSpPr>
          <p:nvPr/>
        </p:nvSpPr>
        <p:spPr bwMode="auto">
          <a:xfrm>
            <a:off x="611188" y="1125538"/>
            <a:ext cx="8001000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Ф</a:t>
            </a:r>
            <a:r>
              <a:rPr lang="sl-SI" sz="3600" b="1">
                <a:latin typeface="Times New Roman" pitchFamily="18" charset="0"/>
              </a:rPr>
              <a:t>ИЗИЧКА АКТИВНОСТ</a:t>
            </a:r>
            <a:endParaRPr lang="en-US" b="1" i="1">
              <a:latin typeface="Times New Roman" pitchFamily="18" charset="0"/>
            </a:endParaRPr>
          </a:p>
          <a:p>
            <a:endParaRPr lang="sl-SI" sz="2400">
              <a:latin typeface="Times New Roman" pitchFamily="18" charset="0"/>
            </a:endParaRPr>
          </a:p>
          <a:p>
            <a:endParaRPr lang="sl-SI" sz="2400">
              <a:latin typeface="Times New Roman" pitchFamily="18" charset="0"/>
            </a:endParaRPr>
          </a:p>
          <a:p>
            <a:r>
              <a:rPr lang="sl-SI" b="1">
                <a:latin typeface="Times New Roman" pitchFamily="18" charset="0"/>
              </a:rPr>
              <a:t>Физичка активност је основна компонента очувања и унапређења здравља.</a:t>
            </a:r>
          </a:p>
          <a:p>
            <a:endParaRPr lang="sl-SI" b="1">
              <a:latin typeface="Times New Roman" pitchFamily="18" charset="0"/>
            </a:endParaRPr>
          </a:p>
          <a:p>
            <a:r>
              <a:rPr lang="sl-SI" b="1">
                <a:latin typeface="Times New Roman" pitchFamily="18" charset="0"/>
              </a:rPr>
              <a:t>Стална физичка активност представља могућност да се на најјефтинији начин унапреди јавно здравље.</a:t>
            </a:r>
          </a:p>
          <a:p>
            <a:endParaRPr lang="sl-SI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5411"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Text Box 2"/>
          <p:cNvSpPr txBox="1">
            <a:spLocks noChangeArrowheads="1"/>
          </p:cNvSpPr>
          <p:nvPr/>
        </p:nvSpPr>
        <p:spPr bwMode="auto">
          <a:xfrm>
            <a:off x="762000" y="1066800"/>
            <a:ext cx="7620000" cy="551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Ф</a:t>
            </a:r>
            <a:r>
              <a:rPr lang="sl-SI" sz="3600" b="1">
                <a:latin typeface="Times New Roman" pitchFamily="18" charset="0"/>
              </a:rPr>
              <a:t>ИЗИЧКА КУЛТУРА - </a:t>
            </a:r>
            <a:r>
              <a:rPr lang="en-US" sz="3600" b="1">
                <a:latin typeface="Times New Roman" pitchFamily="18" charset="0"/>
              </a:rPr>
              <a:t>ЗНАЧАЈ</a:t>
            </a:r>
            <a:endParaRPr lang="en-US" sz="2400" b="1">
              <a:latin typeface="Times New Roman" pitchFamily="18" charset="0"/>
            </a:endParaRPr>
          </a:p>
          <a:p>
            <a:r>
              <a:rPr lang="en-US" b="1">
                <a:latin typeface="Times New Roman" pitchFamily="18" charset="0"/>
              </a:rPr>
              <a:t>Физичка култура има позитивне особине ако се спроводи:</a:t>
            </a:r>
          </a:p>
          <a:p>
            <a:endParaRPr lang="en-US" b="1">
              <a:latin typeface="Times New Roman" pitchFamily="18" charset="0"/>
            </a:endParaRPr>
          </a:p>
          <a:p>
            <a:pPr lvl="2"/>
            <a:r>
              <a:rPr lang="en-US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b="1">
                <a:latin typeface="Times New Roman" pitchFamily="18" charset="0"/>
              </a:rPr>
              <a:t>Плански</a:t>
            </a:r>
          </a:p>
          <a:p>
            <a:pPr lvl="2"/>
            <a:r>
              <a:rPr lang="en-US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b="1">
                <a:latin typeface="Times New Roman" pitchFamily="18" charset="0"/>
              </a:rPr>
              <a:t>Систематично</a:t>
            </a:r>
          </a:p>
          <a:p>
            <a:pPr lvl="2"/>
            <a:r>
              <a:rPr lang="en-US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b="1">
                <a:latin typeface="Times New Roman" pitchFamily="18" charset="0"/>
              </a:rPr>
              <a:t>Постепено повећање </a:t>
            </a:r>
            <a:r>
              <a:rPr lang="sr-Latn-CS" b="1">
                <a:latin typeface="Times New Roman" pitchFamily="18" charset="0"/>
              </a:rPr>
              <a:t>интензитета физичке активности</a:t>
            </a:r>
            <a:r>
              <a:rPr lang="en-US" b="1">
                <a:latin typeface="Times New Roman" pitchFamily="18" charset="0"/>
              </a:rPr>
              <a:t> у складу са узрастом, полом и другим индивидуалним карактеристикама појединца</a:t>
            </a:r>
            <a:endParaRPr lang="en-US" sz="36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7931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-22860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sr-Latn-CS" sz="2400" b="1" dirty="0" smtClean="0"/>
              <a:t>П</a:t>
            </a:r>
            <a:r>
              <a:rPr lang="en-US" sz="2400" b="1" dirty="0" err="1" smtClean="0"/>
              <a:t>ревенција</a:t>
            </a:r>
            <a:r>
              <a:rPr lang="en-US" sz="2400" b="1" dirty="0" smtClean="0"/>
              <a:t> </a:t>
            </a:r>
            <a:r>
              <a:rPr lang="sr-Latn-CS" sz="2400" b="1" dirty="0" smtClean="0"/>
              <a:t>менталних </a:t>
            </a:r>
            <a:r>
              <a:rPr lang="en-US" sz="2400" b="1" dirty="0" err="1" smtClean="0"/>
              <a:t>обољења</a:t>
            </a:r>
            <a:r>
              <a:rPr lang="en-US" sz="2400" b="1" dirty="0" smtClean="0"/>
              <a:t> и </a:t>
            </a:r>
            <a:r>
              <a:rPr lang="en-US" sz="2400" b="1" dirty="0" err="1" smtClean="0"/>
              <a:t>пореме</a:t>
            </a:r>
            <a:r>
              <a:rPr lang="sr-Latn-CS" sz="2400" b="1" dirty="0" smtClean="0"/>
              <a:t>ћ</a:t>
            </a:r>
            <a:r>
              <a:rPr lang="en-US" sz="2400" b="1" dirty="0" err="1" smtClean="0"/>
              <a:t>аја</a:t>
            </a:r>
            <a:endParaRPr lang="sr-Latn-CS" sz="2400" b="1" dirty="0" smtClean="0"/>
          </a:p>
        </p:txBody>
      </p:sp>
      <p:sp>
        <p:nvSpPr>
          <p:cNvPr id="33075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990600"/>
            <a:ext cx="9144000" cy="5867400"/>
          </a:xfrm>
        </p:spPr>
        <p:txBody>
          <a:bodyPr/>
          <a:lstStyle/>
          <a:p>
            <a:pPr eaLnBrk="1" hangingPunct="1"/>
            <a:r>
              <a:rPr lang="sr-Latn-CS" sz="2000" dirty="0" smtClean="0"/>
              <a:t>П</a:t>
            </a:r>
            <a:r>
              <a:rPr lang="en-US" sz="2000" b="1" dirty="0" err="1" smtClean="0"/>
              <a:t>римарн</a:t>
            </a:r>
            <a:r>
              <a:rPr lang="sr-Latn-CS" sz="2000" b="1" dirty="0" smtClean="0"/>
              <a:t>а</a:t>
            </a:r>
            <a:r>
              <a:rPr lang="en-US" sz="2000" dirty="0" smtClean="0"/>
              <a:t> </a:t>
            </a:r>
            <a:r>
              <a:rPr lang="en-US" sz="2000" dirty="0" err="1" smtClean="0"/>
              <a:t>превен</a:t>
            </a:r>
            <a:r>
              <a:rPr lang="sr-Latn-CS" sz="2000" dirty="0" smtClean="0"/>
              <a:t>ц</a:t>
            </a:r>
            <a:r>
              <a:rPr lang="en-US" sz="2000" dirty="0" err="1" smtClean="0"/>
              <a:t>иј</a:t>
            </a:r>
            <a:r>
              <a:rPr lang="sr-Latn-CS" sz="2000" dirty="0" smtClean="0"/>
              <a:t>а</a:t>
            </a:r>
            <a:r>
              <a:rPr lang="en-US" sz="2000" dirty="0" smtClean="0"/>
              <a:t> </a:t>
            </a:r>
            <a:r>
              <a:rPr lang="sr-Latn-CS" sz="2000" dirty="0" smtClean="0"/>
              <a:t>-</a:t>
            </a:r>
            <a:r>
              <a:rPr lang="en-US" sz="2000" dirty="0" smtClean="0"/>
              <a:t> </a:t>
            </a:r>
            <a:r>
              <a:rPr lang="en-US" sz="2000" dirty="0" err="1" smtClean="0"/>
              <a:t>рад</a:t>
            </a:r>
            <a:r>
              <a:rPr lang="en-US" sz="2000" dirty="0" smtClean="0"/>
              <a:t> </a:t>
            </a:r>
            <a:r>
              <a:rPr lang="en-US" sz="2000" dirty="0" err="1" smtClean="0"/>
              <a:t>стручњака</a:t>
            </a:r>
            <a:r>
              <a:rPr lang="en-US" sz="2000" dirty="0" smtClean="0"/>
              <a:t> у </a:t>
            </a:r>
            <a:r>
              <a:rPr lang="en-US" sz="2000" dirty="0" err="1" smtClean="0"/>
              <a:t>тиму</a:t>
            </a:r>
            <a:r>
              <a:rPr lang="en-US" sz="2000" dirty="0" smtClean="0"/>
              <a:t>: </a:t>
            </a:r>
            <a:r>
              <a:rPr lang="en-US" sz="2000" dirty="0" err="1" smtClean="0"/>
              <a:t>психијатри</a:t>
            </a:r>
            <a:r>
              <a:rPr lang="en-US" sz="2000" dirty="0" smtClean="0"/>
              <a:t>,</a:t>
            </a:r>
            <a:r>
              <a:rPr lang="sr-Latn-CS" sz="2000" dirty="0" smtClean="0"/>
              <a:t> </a:t>
            </a:r>
            <a:r>
              <a:rPr lang="en-US" sz="2000" dirty="0" err="1" smtClean="0"/>
              <a:t>психолози</a:t>
            </a:r>
            <a:r>
              <a:rPr lang="en-US" sz="2000" dirty="0" smtClean="0"/>
              <a:t>,</a:t>
            </a:r>
            <a:r>
              <a:rPr lang="sr-Latn-CS" sz="2000" dirty="0" smtClean="0"/>
              <a:t> </a:t>
            </a:r>
            <a:r>
              <a:rPr lang="en-US" sz="2000" dirty="0" err="1" smtClean="0"/>
              <a:t>социјални</a:t>
            </a:r>
            <a:r>
              <a:rPr lang="en-US" sz="2000" dirty="0" smtClean="0"/>
              <a:t> </a:t>
            </a:r>
            <a:r>
              <a:rPr lang="en-US" sz="2000" dirty="0" err="1" smtClean="0"/>
              <a:t>радници</a:t>
            </a:r>
            <a:r>
              <a:rPr lang="en-US" sz="2000" dirty="0" smtClean="0"/>
              <a:t>,</a:t>
            </a:r>
            <a:r>
              <a:rPr lang="sr-Latn-CS" sz="2000" dirty="0" smtClean="0"/>
              <a:t> </a:t>
            </a:r>
            <a:r>
              <a:rPr lang="en-US" sz="2000" dirty="0" err="1" smtClean="0"/>
              <a:t>мед.техни</a:t>
            </a:r>
            <a:r>
              <a:rPr lang="sr-Latn-CS" sz="2000" dirty="0" smtClean="0"/>
              <a:t>ч</a:t>
            </a:r>
            <a:r>
              <a:rPr lang="en-US" sz="2000" dirty="0" err="1" smtClean="0"/>
              <a:t>ари</a:t>
            </a:r>
            <a:r>
              <a:rPr lang="en-US" sz="2000" dirty="0" smtClean="0"/>
              <a:t>. </a:t>
            </a:r>
            <a:endParaRPr lang="sr-Latn-CS" sz="2000" dirty="0" smtClean="0"/>
          </a:p>
          <a:p>
            <a:pPr eaLnBrk="1" hangingPunct="1"/>
            <a:r>
              <a:rPr lang="en-US" sz="2000" dirty="0" err="1" smtClean="0"/>
              <a:t>Превенција</a:t>
            </a:r>
            <a:r>
              <a:rPr lang="en-US" sz="2000" dirty="0" smtClean="0"/>
              <a:t> </a:t>
            </a:r>
            <a:r>
              <a:rPr lang="en-US" sz="2000" dirty="0" err="1" smtClean="0"/>
              <a:t>се</a:t>
            </a:r>
            <a:r>
              <a:rPr lang="en-US" sz="2000" dirty="0" smtClean="0"/>
              <a:t> </a:t>
            </a:r>
            <a:r>
              <a:rPr lang="en-US" sz="2000" dirty="0" err="1" smtClean="0"/>
              <a:t>постиже</a:t>
            </a:r>
            <a:r>
              <a:rPr lang="en-US" sz="2000" dirty="0" smtClean="0"/>
              <a:t> у </a:t>
            </a:r>
            <a:r>
              <a:rPr lang="en-US" sz="2000" dirty="0" err="1" smtClean="0"/>
              <a:t>бројним</a:t>
            </a:r>
            <a:r>
              <a:rPr lang="en-US" sz="2000" dirty="0" smtClean="0"/>
              <a:t> </a:t>
            </a:r>
            <a:r>
              <a:rPr lang="en-US" sz="2000" dirty="0" err="1" smtClean="0"/>
              <a:t>саветовали</a:t>
            </a:r>
            <a:r>
              <a:rPr lang="sr-Latn-CS" sz="2000" dirty="0" smtClean="0"/>
              <a:t>ш</a:t>
            </a:r>
            <a:r>
              <a:rPr lang="en-US" sz="2000" dirty="0" err="1" smtClean="0"/>
              <a:t>тима</a:t>
            </a:r>
            <a:r>
              <a:rPr lang="en-US" sz="2000" dirty="0" smtClean="0"/>
              <a:t> </a:t>
            </a:r>
            <a:r>
              <a:rPr lang="en-US" sz="2000" dirty="0" err="1" smtClean="0"/>
              <a:t>за</a:t>
            </a:r>
            <a:r>
              <a:rPr lang="en-US" sz="2000" dirty="0" smtClean="0"/>
              <a:t> </a:t>
            </a:r>
            <a:r>
              <a:rPr lang="en-US" sz="2000" dirty="0" err="1" smtClean="0"/>
              <a:t>труднице</a:t>
            </a:r>
            <a:r>
              <a:rPr lang="en-US" sz="2000" dirty="0" smtClean="0"/>
              <a:t>,</a:t>
            </a:r>
            <a:r>
              <a:rPr lang="sr-Latn-CS" sz="2000" dirty="0" smtClean="0"/>
              <a:t> </a:t>
            </a:r>
            <a:r>
              <a:rPr lang="en-US" sz="2000" dirty="0" err="1" smtClean="0"/>
              <a:t>брачним</a:t>
            </a:r>
            <a:r>
              <a:rPr lang="en-US" sz="2000" dirty="0" smtClean="0"/>
              <a:t> </a:t>
            </a:r>
            <a:r>
              <a:rPr lang="en-US" sz="2000" dirty="0" err="1" smtClean="0"/>
              <a:t>саветовалистима</a:t>
            </a:r>
            <a:r>
              <a:rPr lang="en-US" sz="2000" dirty="0" smtClean="0"/>
              <a:t> и </a:t>
            </a:r>
            <a:r>
              <a:rPr lang="en-US" sz="2000" dirty="0" err="1" smtClean="0"/>
              <a:t>сл</a:t>
            </a:r>
            <a:r>
              <a:rPr lang="en-US" sz="2000" dirty="0" smtClean="0"/>
              <a:t>.</a:t>
            </a:r>
            <a:endParaRPr lang="sr-Latn-CS" sz="2000" dirty="0" smtClean="0"/>
          </a:p>
          <a:p>
            <a:pPr eaLnBrk="1" hangingPunct="1"/>
            <a:r>
              <a:rPr lang="sr-Latn-CS" sz="2000" b="1" dirty="0" smtClean="0"/>
              <a:t>Секундарна</a:t>
            </a:r>
            <a:r>
              <a:rPr lang="sr-Latn-CS" sz="2000" dirty="0" smtClean="0"/>
              <a:t> превенција - р</a:t>
            </a:r>
            <a:r>
              <a:rPr lang="en-US" sz="2000" dirty="0" err="1" smtClean="0"/>
              <a:t>ано</a:t>
            </a:r>
            <a:r>
              <a:rPr lang="en-US" sz="2000" dirty="0" smtClean="0"/>
              <a:t> </a:t>
            </a:r>
            <a:r>
              <a:rPr lang="en-US" sz="2000" dirty="0" err="1" smtClean="0"/>
              <a:t>откривање</a:t>
            </a:r>
            <a:r>
              <a:rPr lang="en-US" sz="2000" dirty="0" smtClean="0"/>
              <a:t> и </a:t>
            </a:r>
            <a:r>
              <a:rPr lang="en-US" sz="2000" dirty="0" err="1" smtClean="0"/>
              <a:t>лечење</a:t>
            </a:r>
            <a:r>
              <a:rPr lang="en-US" sz="2000" dirty="0" smtClean="0"/>
              <a:t> </a:t>
            </a:r>
            <a:r>
              <a:rPr lang="en-US" sz="2000" dirty="0" err="1" smtClean="0"/>
              <a:t>оболелог</a:t>
            </a:r>
            <a:r>
              <a:rPr lang="en-US" sz="2000" dirty="0" smtClean="0"/>
              <a:t> </a:t>
            </a:r>
            <a:r>
              <a:rPr lang="en-US" sz="2000" dirty="0" err="1" smtClean="0"/>
              <a:t>ради</a:t>
            </a:r>
            <a:r>
              <a:rPr lang="en-US" sz="2000" dirty="0" smtClean="0"/>
              <a:t> </a:t>
            </a:r>
            <a:r>
              <a:rPr lang="en-US" sz="2000" dirty="0" err="1" smtClean="0"/>
              <a:t>даљег</a:t>
            </a:r>
            <a:r>
              <a:rPr lang="en-US" sz="2000" dirty="0" smtClean="0"/>
              <a:t> </a:t>
            </a:r>
            <a:r>
              <a:rPr lang="en-US" sz="2000" dirty="0" err="1" smtClean="0"/>
              <a:t>спречавања</a:t>
            </a:r>
            <a:r>
              <a:rPr lang="en-US" sz="2000" dirty="0" smtClean="0"/>
              <a:t> </a:t>
            </a:r>
            <a:r>
              <a:rPr lang="en-US" sz="2000" dirty="0" err="1" smtClean="0"/>
              <a:t>напредовања</a:t>
            </a:r>
            <a:r>
              <a:rPr lang="en-US" sz="2000" dirty="0" smtClean="0"/>
              <a:t> </a:t>
            </a:r>
            <a:r>
              <a:rPr lang="en-US" sz="2000" dirty="0" err="1" smtClean="0"/>
              <a:t>болести</a:t>
            </a:r>
            <a:r>
              <a:rPr lang="sr-Latn-CS" sz="2000" dirty="0" smtClean="0"/>
              <a:t>, п</a:t>
            </a:r>
            <a:r>
              <a:rPr lang="en-US" sz="2000" dirty="0" err="1" smtClean="0"/>
              <a:t>сихотерап</a:t>
            </a:r>
            <a:r>
              <a:rPr lang="sr-Latn-CS" sz="2000" dirty="0" smtClean="0"/>
              <a:t>ија</a:t>
            </a:r>
            <a:r>
              <a:rPr lang="en-US" sz="2000" dirty="0" smtClean="0"/>
              <a:t> </a:t>
            </a:r>
            <a:r>
              <a:rPr lang="en-US" sz="2000" dirty="0" err="1" smtClean="0"/>
              <a:t>уз</a:t>
            </a:r>
            <a:r>
              <a:rPr lang="en-US" sz="2000" dirty="0" smtClean="0"/>
              <a:t> </a:t>
            </a:r>
            <a:r>
              <a:rPr lang="en-US" sz="2000" dirty="0" err="1" smtClean="0"/>
              <a:t>фармакотерапију</a:t>
            </a:r>
            <a:r>
              <a:rPr lang="sr-Latn-CS" sz="2000" dirty="0" smtClean="0"/>
              <a:t> и </a:t>
            </a:r>
            <a:r>
              <a:rPr lang="en-US" sz="2000" dirty="0" err="1" smtClean="0"/>
              <a:t>социотер</a:t>
            </a:r>
            <a:r>
              <a:rPr lang="sr-Latn-CS" sz="2000" dirty="0" smtClean="0"/>
              <a:t>апију (</a:t>
            </a:r>
            <a:r>
              <a:rPr lang="en-US" sz="2000" dirty="0" err="1" smtClean="0"/>
              <a:t>тим</a:t>
            </a:r>
            <a:r>
              <a:rPr lang="en-US" sz="2000" dirty="0" smtClean="0"/>
              <a:t> </a:t>
            </a:r>
            <a:r>
              <a:rPr lang="en-US" sz="2000" dirty="0" err="1" smtClean="0"/>
              <a:t>стручњака</a:t>
            </a:r>
            <a:r>
              <a:rPr lang="en-US" sz="2000" dirty="0" smtClean="0"/>
              <a:t>: </a:t>
            </a:r>
            <a:r>
              <a:rPr lang="en-US" sz="2000" dirty="0" err="1" smtClean="0"/>
              <a:t>лекар,едукатор,социјални</a:t>
            </a:r>
            <a:r>
              <a:rPr lang="en-US" sz="2000" dirty="0" smtClean="0"/>
              <a:t> </a:t>
            </a:r>
            <a:r>
              <a:rPr lang="en-US" sz="2000" dirty="0" err="1" smtClean="0"/>
              <a:t>радник</a:t>
            </a:r>
            <a:r>
              <a:rPr lang="en-US" sz="2000" dirty="0" smtClean="0"/>
              <a:t> </a:t>
            </a:r>
            <a:r>
              <a:rPr lang="en-US" sz="2000" dirty="0" err="1" smtClean="0"/>
              <a:t>педагог</a:t>
            </a:r>
            <a:r>
              <a:rPr lang="en-US" sz="2000" dirty="0" smtClean="0"/>
              <a:t> и </a:t>
            </a:r>
            <a:r>
              <a:rPr lang="en-US" sz="2000" dirty="0" err="1" smtClean="0"/>
              <a:t>медицинска</a:t>
            </a:r>
            <a:r>
              <a:rPr lang="en-US" sz="2000" dirty="0" smtClean="0"/>
              <a:t> </a:t>
            </a:r>
            <a:r>
              <a:rPr lang="en-US" sz="2000" dirty="0" err="1" smtClean="0"/>
              <a:t>сестра</a:t>
            </a:r>
            <a:r>
              <a:rPr lang="sr-Latn-CS" sz="2000" dirty="0" smtClean="0"/>
              <a:t>)</a:t>
            </a:r>
            <a:r>
              <a:rPr lang="en-US" sz="2000" dirty="0" smtClean="0"/>
              <a:t>.</a:t>
            </a:r>
          </a:p>
          <a:p>
            <a:pPr eaLnBrk="1" hangingPunct="1"/>
            <a:r>
              <a:rPr lang="en-US" sz="2000" dirty="0" smtClean="0"/>
              <a:t> </a:t>
            </a:r>
            <a:r>
              <a:rPr lang="sr-Latn-CS" sz="2000" b="1" dirty="0" smtClean="0"/>
              <a:t>Терцијарна</a:t>
            </a:r>
            <a:r>
              <a:rPr lang="sr-Latn-CS" sz="2000" dirty="0" smtClean="0"/>
              <a:t> превенција с</a:t>
            </a:r>
            <a:r>
              <a:rPr lang="en-US" sz="2000" dirty="0" err="1" smtClean="0"/>
              <a:t>пречава</a:t>
            </a:r>
            <a:r>
              <a:rPr lang="en-US" sz="2000" dirty="0" smtClean="0"/>
              <a:t> </a:t>
            </a:r>
            <a:r>
              <a:rPr lang="en-US" sz="2000" dirty="0" err="1" smtClean="0"/>
              <a:t>појаву</a:t>
            </a:r>
            <a:r>
              <a:rPr lang="en-US" sz="2000" dirty="0" smtClean="0"/>
              <a:t> </a:t>
            </a:r>
            <a:r>
              <a:rPr lang="en-US" sz="2000" dirty="0" err="1" smtClean="0"/>
              <a:t>рецидива</a:t>
            </a:r>
            <a:r>
              <a:rPr lang="en-US" sz="2000" dirty="0" smtClean="0"/>
              <a:t> </a:t>
            </a:r>
            <a:r>
              <a:rPr lang="en-US" sz="2000" dirty="0" err="1" smtClean="0"/>
              <a:t>болести</a:t>
            </a:r>
            <a:r>
              <a:rPr lang="sr-Latn-CS" sz="2000" dirty="0" smtClean="0"/>
              <a:t>, </a:t>
            </a:r>
            <a:r>
              <a:rPr lang="en-US" sz="2000" dirty="0" err="1" smtClean="0"/>
              <a:t>припрема</a:t>
            </a:r>
            <a:r>
              <a:rPr lang="en-US" sz="2000" dirty="0" smtClean="0"/>
              <a:t> </a:t>
            </a:r>
            <a:r>
              <a:rPr lang="en-US" sz="2000" dirty="0" err="1" smtClean="0"/>
              <a:t>услове</a:t>
            </a:r>
            <a:r>
              <a:rPr lang="en-US" sz="2000" dirty="0" smtClean="0"/>
              <a:t> </a:t>
            </a:r>
            <a:r>
              <a:rPr lang="en-US" sz="2000" dirty="0" err="1" smtClean="0"/>
              <a:t>живота</a:t>
            </a:r>
            <a:r>
              <a:rPr lang="en-US" sz="2000" dirty="0" smtClean="0"/>
              <a:t>, </a:t>
            </a:r>
            <a:r>
              <a:rPr lang="en-US" sz="2000" dirty="0" err="1" smtClean="0"/>
              <a:t>средину</a:t>
            </a:r>
            <a:r>
              <a:rPr lang="sr-Latn-CS" sz="2000" dirty="0" smtClean="0"/>
              <a:t> и </a:t>
            </a:r>
            <a:r>
              <a:rPr lang="en-US" sz="2000" dirty="0" err="1" smtClean="0"/>
              <a:t>породицу</a:t>
            </a:r>
            <a:r>
              <a:rPr lang="en-US" sz="2000" dirty="0" smtClean="0"/>
              <a:t> </a:t>
            </a:r>
            <a:r>
              <a:rPr lang="en-US" sz="2000" dirty="0" err="1" smtClean="0"/>
              <a:t>да</a:t>
            </a:r>
            <a:r>
              <a:rPr lang="en-US" sz="2000" dirty="0" smtClean="0"/>
              <a:t> </a:t>
            </a:r>
            <a:r>
              <a:rPr lang="sr-Latn-CS" sz="2000" dirty="0" smtClean="0"/>
              <a:t>ш</a:t>
            </a:r>
            <a:r>
              <a:rPr lang="en-US" sz="2000" dirty="0" err="1" smtClean="0"/>
              <a:t>то</a:t>
            </a:r>
            <a:r>
              <a:rPr lang="en-US" sz="2000" dirty="0" smtClean="0"/>
              <a:t> </a:t>
            </a:r>
            <a:r>
              <a:rPr lang="en-US" sz="2000" dirty="0" err="1" smtClean="0"/>
              <a:t>прикладније</a:t>
            </a:r>
            <a:r>
              <a:rPr lang="en-US" sz="2000" dirty="0" smtClean="0"/>
              <a:t> </a:t>
            </a:r>
            <a:r>
              <a:rPr lang="en-US" sz="2000" dirty="0" err="1" smtClean="0"/>
              <a:t>прихвати</a:t>
            </a:r>
            <a:r>
              <a:rPr lang="en-US" sz="2000" dirty="0" smtClean="0"/>
              <a:t> </a:t>
            </a:r>
            <a:r>
              <a:rPr lang="en-US" sz="2000" dirty="0" err="1" smtClean="0"/>
              <a:t>болесника</a:t>
            </a:r>
            <a:r>
              <a:rPr lang="en-US" sz="2000" dirty="0" smtClean="0"/>
              <a:t>  </a:t>
            </a:r>
            <a:r>
              <a:rPr lang="en-US" sz="2000" dirty="0" err="1" smtClean="0"/>
              <a:t>када</a:t>
            </a:r>
            <a:r>
              <a:rPr lang="en-US" sz="2000" dirty="0" smtClean="0"/>
              <a:t> </a:t>
            </a:r>
            <a:r>
              <a:rPr lang="en-US" sz="2000" dirty="0" err="1" smtClean="0"/>
              <a:t>се</a:t>
            </a:r>
            <a:r>
              <a:rPr lang="en-US" sz="2000" dirty="0" smtClean="0"/>
              <a:t> </a:t>
            </a:r>
            <a:r>
              <a:rPr lang="en-US" sz="2000" dirty="0" err="1" smtClean="0"/>
              <a:t>врати</a:t>
            </a:r>
            <a:r>
              <a:rPr lang="en-US" sz="2000" dirty="0" smtClean="0"/>
              <a:t> </a:t>
            </a:r>
            <a:r>
              <a:rPr lang="en-US" sz="2000" dirty="0" err="1" smtClean="0"/>
              <a:t>са</a:t>
            </a:r>
            <a:r>
              <a:rPr lang="en-US" sz="2000" dirty="0" smtClean="0"/>
              <a:t> </a:t>
            </a:r>
            <a:r>
              <a:rPr lang="en-US" sz="2000" dirty="0" err="1" smtClean="0"/>
              <a:t>лечења</a:t>
            </a:r>
            <a:r>
              <a:rPr lang="en-US" sz="2000" dirty="0" smtClean="0"/>
              <a:t>. </a:t>
            </a:r>
            <a:endParaRPr lang="sr-Latn-CS" sz="2000" dirty="0" smtClean="0"/>
          </a:p>
          <a:p>
            <a:pPr eaLnBrk="1" hangingPunct="1">
              <a:buFont typeface="Arial" charset="0"/>
              <a:buNone/>
            </a:pPr>
            <a:r>
              <a:rPr lang="sr-Latn-CS" sz="2000" dirty="0" smtClean="0"/>
              <a:t>      -С</a:t>
            </a:r>
            <a:r>
              <a:rPr lang="en-US" sz="2000" dirty="0" err="1" smtClean="0"/>
              <a:t>преч</a:t>
            </a:r>
            <a:r>
              <a:rPr lang="sr-Latn-CS" sz="2000" dirty="0" smtClean="0"/>
              <a:t>авање</a:t>
            </a:r>
            <a:r>
              <a:rPr lang="en-US" sz="2000" dirty="0" smtClean="0"/>
              <a:t> </a:t>
            </a:r>
            <a:r>
              <a:rPr lang="en-US" sz="2000" dirty="0" err="1" smtClean="0"/>
              <a:t>појав</a:t>
            </a:r>
            <a:r>
              <a:rPr lang="sr-Latn-CS" sz="2000" dirty="0" smtClean="0"/>
              <a:t>е</a:t>
            </a:r>
            <a:r>
              <a:rPr lang="en-US" sz="2000" dirty="0" smtClean="0"/>
              <a:t> </a:t>
            </a:r>
            <a:r>
              <a:rPr lang="en-US" sz="2000" dirty="0" err="1" smtClean="0"/>
              <a:t>јатрогених</a:t>
            </a:r>
            <a:r>
              <a:rPr lang="en-US" sz="2000" dirty="0" smtClean="0"/>
              <a:t> </a:t>
            </a:r>
            <a:r>
              <a:rPr lang="en-US" sz="2000" dirty="0" err="1" smtClean="0"/>
              <a:t>или</a:t>
            </a:r>
            <a:r>
              <a:rPr lang="en-US" sz="2000" dirty="0" smtClean="0"/>
              <a:t> </a:t>
            </a:r>
            <a:r>
              <a:rPr lang="en-US" sz="2000" dirty="0" err="1" smtClean="0"/>
              <a:t>друштвених</a:t>
            </a:r>
            <a:r>
              <a:rPr lang="en-US" sz="2000" dirty="0" smtClean="0"/>
              <a:t> </a:t>
            </a:r>
            <a:r>
              <a:rPr lang="en-US" sz="2000" dirty="0" err="1" smtClean="0"/>
              <a:t>чинилаца</a:t>
            </a:r>
            <a:r>
              <a:rPr lang="en-US" sz="2000" dirty="0" smtClean="0"/>
              <a:t> </a:t>
            </a:r>
            <a:r>
              <a:rPr lang="en-US" sz="2000" dirty="0" err="1" smtClean="0"/>
              <a:t>који</a:t>
            </a:r>
            <a:r>
              <a:rPr lang="en-US" sz="2000" dirty="0" smtClean="0"/>
              <a:t> </a:t>
            </a:r>
            <a:r>
              <a:rPr lang="en-US" sz="2000" dirty="0" err="1" smtClean="0"/>
              <a:t>додатно</a:t>
            </a:r>
            <a:r>
              <a:rPr lang="en-US" sz="2000" dirty="0" smtClean="0"/>
              <a:t> </a:t>
            </a:r>
            <a:r>
              <a:rPr lang="en-US" sz="2000" dirty="0" err="1" smtClean="0"/>
              <a:t>оптерећују</a:t>
            </a:r>
            <a:r>
              <a:rPr lang="en-US" sz="2000" dirty="0" smtClean="0"/>
              <a:t> </a:t>
            </a:r>
            <a:r>
              <a:rPr lang="en-US" sz="2000" dirty="0" err="1" smtClean="0"/>
              <a:t>пацијента</a:t>
            </a:r>
            <a:r>
              <a:rPr lang="en-US" sz="2000" dirty="0" smtClean="0"/>
              <a:t> и </a:t>
            </a:r>
            <a:r>
              <a:rPr lang="en-US" sz="2000" dirty="0" err="1" smtClean="0"/>
              <a:t>отежавају</a:t>
            </a:r>
            <a:r>
              <a:rPr lang="en-US" sz="2000" dirty="0" smtClean="0"/>
              <a:t> </a:t>
            </a:r>
            <a:r>
              <a:rPr lang="en-US" sz="2000" dirty="0" err="1" smtClean="0"/>
              <a:t>му</a:t>
            </a:r>
            <a:r>
              <a:rPr lang="en-US" sz="2000" dirty="0" smtClean="0"/>
              <a:t> </a:t>
            </a:r>
            <a:r>
              <a:rPr lang="en-US" sz="2000" dirty="0" err="1" smtClean="0"/>
              <a:t>поновно</a:t>
            </a:r>
            <a:r>
              <a:rPr lang="en-US" sz="2000" dirty="0" smtClean="0"/>
              <a:t> </a:t>
            </a:r>
            <a:r>
              <a:rPr lang="en-US" sz="2000" dirty="0" err="1" smtClean="0"/>
              <a:t>активно</a:t>
            </a:r>
            <a:r>
              <a:rPr lang="en-US" sz="2000" dirty="0" smtClean="0"/>
              <a:t> </a:t>
            </a:r>
            <a:r>
              <a:rPr lang="en-US" sz="2000" dirty="0" err="1" smtClean="0"/>
              <a:t>враћање</a:t>
            </a:r>
            <a:r>
              <a:rPr lang="en-US" sz="2000" dirty="0" smtClean="0"/>
              <a:t> у </a:t>
            </a:r>
            <a:r>
              <a:rPr lang="en-US" sz="2000" dirty="0" err="1" smtClean="0"/>
              <a:t>социјалну</a:t>
            </a:r>
            <a:r>
              <a:rPr lang="en-US" sz="2000" dirty="0" smtClean="0"/>
              <a:t> </a:t>
            </a:r>
            <a:r>
              <a:rPr lang="en-US" sz="2000" dirty="0" err="1" smtClean="0"/>
              <a:t>средину</a:t>
            </a:r>
            <a:r>
              <a:rPr lang="sr-Latn-CS" sz="2000" dirty="0" smtClean="0"/>
              <a:t> (проблеми </a:t>
            </a:r>
            <a:r>
              <a:rPr lang="en-US" sz="2000" dirty="0" err="1" smtClean="0"/>
              <a:t>хоспитализације,стигамтизације</a:t>
            </a:r>
            <a:r>
              <a:rPr lang="en-US" sz="2000" dirty="0" smtClean="0"/>
              <a:t> </a:t>
            </a:r>
            <a:r>
              <a:rPr lang="sr-Latn-CS" sz="2000" dirty="0" smtClean="0"/>
              <a:t>ментално оболелих</a:t>
            </a:r>
            <a:r>
              <a:rPr lang="en-US" sz="2000" dirty="0" smtClean="0"/>
              <a:t> …</a:t>
            </a:r>
            <a:r>
              <a:rPr lang="sr-Latn-CS" sz="2000" dirty="0" smtClean="0"/>
              <a:t>)</a:t>
            </a:r>
            <a:endParaRPr lang="en-US" sz="2000" dirty="0" smtClean="0"/>
          </a:p>
          <a:p>
            <a:pPr eaLnBrk="1" hangingPunct="1"/>
            <a:r>
              <a:rPr lang="bs-Cyrl-BA" sz="2000" dirty="0" smtClean="0"/>
              <a:t>За процену менталног здравља користе се различите скале:</a:t>
            </a:r>
          </a:p>
          <a:p>
            <a:pPr eaLnBrk="1" hangingPunct="1">
              <a:buNone/>
            </a:pPr>
            <a:r>
              <a:rPr lang="bs-Cyrl-BA" sz="2000" dirty="0" smtClean="0"/>
              <a:t>       </a:t>
            </a:r>
            <a:r>
              <a:rPr lang="en-US" sz="2000" i="1" dirty="0" smtClean="0"/>
              <a:t>Beck</a:t>
            </a:r>
            <a:r>
              <a:rPr lang="en-US" sz="2000" dirty="0" smtClean="0"/>
              <a:t>-o</a:t>
            </a:r>
            <a:r>
              <a:rPr lang="bs-Cyrl-BA" sz="2000" dirty="0" smtClean="0"/>
              <a:t>ва скала за процену нивоа депресивности</a:t>
            </a:r>
            <a:r>
              <a:rPr lang="en-US" sz="2000" dirty="0" smtClean="0"/>
              <a:t> (BDI)</a:t>
            </a:r>
            <a:r>
              <a:rPr lang="bs-Cyrl-BA" sz="2000" dirty="0" smtClean="0"/>
              <a:t>, </a:t>
            </a:r>
            <a:r>
              <a:rPr lang="en-US" sz="2000" i="1" dirty="0" err="1" smtClean="0"/>
              <a:t>Zung</a:t>
            </a:r>
            <a:r>
              <a:rPr lang="en-US" sz="2000" dirty="0" smtClean="0"/>
              <a:t>-</a:t>
            </a:r>
            <a:r>
              <a:rPr lang="bs-Cyrl-BA" sz="2000" dirty="0" smtClean="0"/>
              <a:t>ова скала за самопроцену </a:t>
            </a:r>
            <a:r>
              <a:rPr lang="bs-Cyrl-BA" sz="2000" dirty="0" smtClean="0"/>
              <a:t>депресивности</a:t>
            </a:r>
            <a:r>
              <a:rPr lang="en-US" sz="2000" dirty="0" smtClean="0"/>
              <a:t>, </a:t>
            </a:r>
            <a:r>
              <a:rPr lang="bs-Cyrl-BA" sz="2000" dirty="0" smtClean="0"/>
              <a:t>скала за процену депресивности, анксиозности и стреса</a:t>
            </a:r>
            <a:r>
              <a:rPr lang="bs-Cyrl-BA" sz="2000" dirty="0" smtClean="0"/>
              <a:t> </a:t>
            </a:r>
            <a:r>
              <a:rPr lang="it-IT" sz="2000" dirty="0" smtClean="0"/>
              <a:t>(DASS</a:t>
            </a:r>
            <a:r>
              <a:rPr lang="bs-Cyrl-BA" sz="2000" dirty="0" smtClean="0"/>
              <a:t>)</a:t>
            </a:r>
            <a:r>
              <a:rPr lang="en-US" sz="2000" dirty="0" smtClean="0"/>
              <a:t> </a:t>
            </a:r>
            <a:r>
              <a:rPr lang="bs-Cyrl-BA" sz="2000" dirty="0" smtClean="0"/>
              <a:t>...</a:t>
            </a:r>
            <a:r>
              <a:rPr lang="sr-Latn-CS" sz="2000" dirty="0" smtClean="0"/>
              <a:t> </a:t>
            </a:r>
            <a:endParaRPr lang="en-US" sz="2000" dirty="0" smtClean="0"/>
          </a:p>
          <a:p>
            <a:pPr eaLnBrk="1" hangingPunct="1"/>
            <a:endParaRPr lang="sr-Latn-CS" sz="2400" dirty="0" smtClean="0"/>
          </a:p>
        </p:txBody>
      </p:sp>
    </p:spTree>
  </p:cSld>
  <p:clrMapOvr>
    <a:masterClrMapping/>
  </p:clrMapOvr>
  <p:transition advTm="82754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Text Box 2"/>
          <p:cNvSpPr txBox="1">
            <a:spLocks noChangeArrowheads="1"/>
          </p:cNvSpPr>
          <p:nvPr/>
        </p:nvSpPr>
        <p:spPr bwMode="auto">
          <a:xfrm>
            <a:off x="250825" y="228600"/>
            <a:ext cx="8893175" cy="588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Ф</a:t>
            </a:r>
            <a:r>
              <a:rPr lang="sl-SI" sz="3600" b="1">
                <a:latin typeface="Times New Roman" pitchFamily="18" charset="0"/>
              </a:rPr>
              <a:t>ИЗИЧКА КУЛТУРА - </a:t>
            </a:r>
            <a:r>
              <a:rPr lang="en-US" sz="3600" b="1">
                <a:latin typeface="Times New Roman" pitchFamily="18" charset="0"/>
              </a:rPr>
              <a:t>ЗНАЧАЈ</a:t>
            </a:r>
          </a:p>
          <a:p>
            <a:endParaRPr lang="en-US" sz="2400" b="1">
              <a:latin typeface="Times New Roman" pitchFamily="18" charset="0"/>
            </a:endParaRPr>
          </a:p>
          <a:p>
            <a:r>
              <a:rPr lang="en-US" sz="2800" b="1">
                <a:latin typeface="Times New Roman" pitchFamily="18" charset="0"/>
              </a:rPr>
              <a:t>За развој било које гране физичке културе неопходно је постојања одговарајућих својстава средине (</a:t>
            </a:r>
            <a:r>
              <a:rPr lang="en-US" sz="2800" b="1" i="1">
                <a:latin typeface="Times New Roman" pitchFamily="18" charset="0"/>
              </a:rPr>
              <a:t>спортског објекта</a:t>
            </a:r>
            <a:r>
              <a:rPr lang="en-US" sz="2800" b="1">
                <a:latin typeface="Times New Roman" pitchFamily="18" charset="0"/>
              </a:rPr>
              <a:t>). Они на спортисту утичу на више начина:</a:t>
            </a:r>
          </a:p>
          <a:p>
            <a:endParaRPr lang="en-US" sz="2000" b="1">
              <a:latin typeface="Times New Roman" pitchFamily="18" charset="0"/>
            </a:endParaRPr>
          </a:p>
          <a:p>
            <a:pPr lvl="2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Физички </a:t>
            </a:r>
            <a:r>
              <a:rPr lang="en-US" sz="2800" b="1" i="1">
                <a:latin typeface="Times New Roman" pitchFamily="18" charset="0"/>
              </a:rPr>
              <a:t>(грађевинско</a:t>
            </a:r>
            <a:r>
              <a:rPr lang="sr-Latn-CS" sz="2800" b="1" i="1">
                <a:latin typeface="Times New Roman" pitchFamily="18" charset="0"/>
              </a:rPr>
              <a:t>-</a:t>
            </a:r>
            <a:r>
              <a:rPr lang="en-US" sz="2800" b="1" i="1">
                <a:latin typeface="Times New Roman" pitchFamily="18" charset="0"/>
              </a:rPr>
              <a:t>техничке и хигијенско</a:t>
            </a:r>
            <a:r>
              <a:rPr lang="sr-Latn-CS" sz="2800" b="1" i="1">
                <a:latin typeface="Times New Roman" pitchFamily="18" charset="0"/>
              </a:rPr>
              <a:t>-</a:t>
            </a:r>
            <a:r>
              <a:rPr lang="en-US" sz="2800" b="1" i="1">
                <a:latin typeface="Times New Roman" pitchFamily="18" charset="0"/>
              </a:rPr>
              <a:t>санитарне одлике објекта: локација, димензије простора, осветљење, загревање, вентилација и др.)</a:t>
            </a:r>
          </a:p>
          <a:p>
            <a:pPr lvl="2"/>
            <a:endParaRPr lang="en-US" sz="2000" b="1">
              <a:latin typeface="Times New Roman" pitchFamily="18" charset="0"/>
            </a:endParaRPr>
          </a:p>
          <a:p>
            <a:pPr lvl="2"/>
            <a:r>
              <a:rPr lang="en-US" sz="2800" b="1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Психолошки </a:t>
            </a:r>
            <a:r>
              <a:rPr lang="en-US" sz="2800" b="1" i="1">
                <a:latin typeface="Times New Roman" pitchFamily="18" charset="0"/>
              </a:rPr>
              <a:t>(биолошко</a:t>
            </a:r>
            <a:r>
              <a:rPr lang="sr-Latn-CS" sz="2800" b="1" i="1">
                <a:latin typeface="Times New Roman" pitchFamily="18" charset="0"/>
              </a:rPr>
              <a:t>-</a:t>
            </a:r>
            <a:r>
              <a:rPr lang="en-US" sz="2800" b="1" i="1">
                <a:latin typeface="Times New Roman" pitchFamily="18" charset="0"/>
              </a:rPr>
              <a:t>здравствени, образовни, васпитни ефекти)</a:t>
            </a:r>
            <a:endParaRPr lang="en-US" sz="2400" b="1" i="1">
              <a:latin typeface="Times New Roman" pitchFamily="18" charset="0"/>
            </a:endParaRPr>
          </a:p>
        </p:txBody>
      </p:sp>
    </p:spTree>
  </p:cSld>
  <p:clrMapOvr>
    <a:masterClrMapping/>
  </p:clrMapOvr>
  <p:transition advTm="14385"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Text Box 2"/>
          <p:cNvSpPr txBox="1">
            <a:spLocks noChangeArrowheads="1"/>
          </p:cNvSpPr>
          <p:nvPr/>
        </p:nvSpPr>
        <p:spPr bwMode="auto">
          <a:xfrm>
            <a:off x="684213" y="908050"/>
            <a:ext cx="7848600" cy="545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Ф</a:t>
            </a:r>
            <a:r>
              <a:rPr lang="sl-SI" sz="3600" b="1">
                <a:latin typeface="Times New Roman" pitchFamily="18" charset="0"/>
              </a:rPr>
              <a:t>ИЗИЧКА КУЛТУРА - </a:t>
            </a:r>
            <a:r>
              <a:rPr lang="en-US" sz="3600" b="1">
                <a:latin typeface="Times New Roman" pitchFamily="18" charset="0"/>
              </a:rPr>
              <a:t>СПОРТСКИ ОБЈЕКТИ</a:t>
            </a:r>
          </a:p>
          <a:p>
            <a:endParaRPr lang="en-US" b="1">
              <a:latin typeface="Times New Roman" pitchFamily="18" charset="0"/>
            </a:endParaRPr>
          </a:p>
          <a:p>
            <a:r>
              <a:rPr lang="en-US" b="1">
                <a:latin typeface="Times New Roman" pitchFamily="18" charset="0"/>
              </a:rPr>
              <a:t>Због утицаја који имају на човека неопходно им је посветити пуну пажњу приликом:</a:t>
            </a:r>
          </a:p>
          <a:p>
            <a:endParaRPr lang="en-US" b="1">
              <a:latin typeface="Times New Roman" pitchFamily="18" charset="0"/>
            </a:endParaRPr>
          </a:p>
          <a:p>
            <a:pPr lvl="2"/>
            <a:r>
              <a:rPr lang="en-US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b="1">
                <a:latin typeface="Times New Roman" pitchFamily="18" charset="0"/>
              </a:rPr>
              <a:t>Планирања</a:t>
            </a:r>
          </a:p>
          <a:p>
            <a:pPr lvl="2"/>
            <a:r>
              <a:rPr lang="en-US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b="1">
                <a:latin typeface="Times New Roman" pitchFamily="18" charset="0"/>
              </a:rPr>
              <a:t>Пројектовања</a:t>
            </a:r>
          </a:p>
          <a:p>
            <a:pPr lvl="2"/>
            <a:r>
              <a:rPr lang="en-US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b="1">
                <a:latin typeface="Times New Roman" pitchFamily="18" charset="0"/>
              </a:rPr>
              <a:t>Изградње</a:t>
            </a:r>
          </a:p>
          <a:p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9052"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Text Box 2"/>
          <p:cNvSpPr txBox="1">
            <a:spLocks noChangeArrowheads="1"/>
          </p:cNvSpPr>
          <p:nvPr/>
        </p:nvSpPr>
        <p:spPr bwMode="auto">
          <a:xfrm>
            <a:off x="762000" y="838200"/>
            <a:ext cx="7848600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Ф</a:t>
            </a:r>
            <a:r>
              <a:rPr lang="sl-SI" sz="3600" b="1">
                <a:latin typeface="Times New Roman" pitchFamily="18" charset="0"/>
              </a:rPr>
              <a:t>ИЗИЧКА КУЛТУРА -</a:t>
            </a:r>
            <a:r>
              <a:rPr lang="en-US" sz="3600" b="1">
                <a:latin typeface="Times New Roman" pitchFamily="18" charset="0"/>
              </a:rPr>
              <a:t>СПОРТСКИ ОБЈЕКТИ</a:t>
            </a:r>
          </a:p>
          <a:p>
            <a:endParaRPr lang="en-US" b="1">
              <a:latin typeface="Times New Roman" pitchFamily="18" charset="0"/>
            </a:endParaRPr>
          </a:p>
          <a:p>
            <a:r>
              <a:rPr lang="en-US" b="1">
                <a:latin typeface="Times New Roman" pitchFamily="18" charset="0"/>
              </a:rPr>
              <a:t>При панирању и пројектовању спортског објекта неоходно је водити рачуна о:</a:t>
            </a:r>
          </a:p>
          <a:p>
            <a:endParaRPr lang="en-US" b="1">
              <a:latin typeface="Times New Roman" pitchFamily="18" charset="0"/>
            </a:endParaRPr>
          </a:p>
          <a:p>
            <a:pPr lvl="2"/>
            <a:r>
              <a:rPr lang="en-US" b="1" i="1">
                <a:latin typeface="Times New Roman" pitchFamily="18" charset="0"/>
                <a:cs typeface="Times New Roman" pitchFamily="18" charset="0"/>
              </a:rPr>
              <a:t>1.	</a:t>
            </a:r>
            <a:r>
              <a:rPr lang="en-US" b="1" i="1">
                <a:latin typeface="Times New Roman" pitchFamily="18" charset="0"/>
              </a:rPr>
              <a:t>Врсти спортског објекта</a:t>
            </a:r>
          </a:p>
          <a:p>
            <a:pPr lvl="2"/>
            <a:r>
              <a:rPr lang="en-US" b="1" i="1">
                <a:latin typeface="Times New Roman" pitchFamily="18" charset="0"/>
                <a:cs typeface="Times New Roman" pitchFamily="18" charset="0"/>
              </a:rPr>
              <a:t>2.	</a:t>
            </a:r>
            <a:r>
              <a:rPr lang="en-US" b="1" i="1">
                <a:latin typeface="Times New Roman" pitchFamily="18" charset="0"/>
              </a:rPr>
              <a:t>Броју и површини спортских објеката</a:t>
            </a:r>
          </a:p>
          <a:p>
            <a:pPr lvl="2"/>
            <a:r>
              <a:rPr lang="en-US" b="1" i="1">
                <a:latin typeface="Times New Roman" pitchFamily="18" charset="0"/>
                <a:cs typeface="Times New Roman" pitchFamily="18" charset="0"/>
              </a:rPr>
              <a:t>3.	</a:t>
            </a:r>
            <a:r>
              <a:rPr lang="en-US" b="1" i="1">
                <a:latin typeface="Times New Roman" pitchFamily="18" charset="0"/>
              </a:rPr>
              <a:t>Локацији</a:t>
            </a:r>
          </a:p>
          <a:p>
            <a:pPr lvl="2"/>
            <a:r>
              <a:rPr lang="en-US" b="1" i="1">
                <a:latin typeface="Times New Roman" pitchFamily="18" charset="0"/>
                <a:cs typeface="Times New Roman" pitchFamily="18" charset="0"/>
              </a:rPr>
              <a:t>4.	</a:t>
            </a:r>
            <a:r>
              <a:rPr lang="en-US" b="1" i="1">
                <a:latin typeface="Times New Roman" pitchFamily="18" charset="0"/>
              </a:rPr>
              <a:t>Садржају</a:t>
            </a:r>
          </a:p>
          <a:p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3684"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Text Box 2"/>
          <p:cNvSpPr txBox="1">
            <a:spLocks noChangeArrowheads="1"/>
          </p:cNvSpPr>
          <p:nvPr/>
        </p:nvSpPr>
        <p:spPr bwMode="auto">
          <a:xfrm>
            <a:off x="152400" y="304800"/>
            <a:ext cx="9144000" cy="643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Ф</a:t>
            </a:r>
            <a:r>
              <a:rPr lang="sl-SI" sz="3600" b="1">
                <a:latin typeface="Times New Roman" pitchFamily="18" charset="0"/>
              </a:rPr>
              <a:t>ИЗИЧКА КУЛТУРА -</a:t>
            </a:r>
            <a:r>
              <a:rPr lang="en-US" sz="3600" b="1">
                <a:latin typeface="Times New Roman" pitchFamily="18" charset="0"/>
              </a:rPr>
              <a:t>СПОРТСКИ ОБЈЕКТИ</a:t>
            </a:r>
            <a:endParaRPr lang="en-US" b="1">
              <a:latin typeface="Times New Roman" pitchFamily="18" charset="0"/>
            </a:endParaRPr>
          </a:p>
          <a:p>
            <a:endParaRPr lang="en-US" b="1">
              <a:latin typeface="Times New Roman" pitchFamily="18" charset="0"/>
            </a:endParaRPr>
          </a:p>
          <a:p>
            <a:r>
              <a:rPr lang="en-US" b="1" i="1">
                <a:latin typeface="Times New Roman" pitchFamily="18" charset="0"/>
                <a:cs typeface="Times New Roman" pitchFamily="18" charset="0"/>
              </a:rPr>
              <a:t>1.	</a:t>
            </a:r>
            <a:r>
              <a:rPr lang="en-US" b="1" i="1">
                <a:latin typeface="Times New Roman" pitchFamily="18" charset="0"/>
              </a:rPr>
              <a:t>Врста спортског објекта</a:t>
            </a:r>
            <a:endParaRPr lang="en-US" b="1">
              <a:latin typeface="Times New Roman" pitchFamily="18" charset="0"/>
            </a:endParaRPr>
          </a:p>
          <a:p>
            <a:r>
              <a:rPr lang="sr-Latn-CS" sz="2800" b="1">
                <a:latin typeface="Times New Roman" pitchFamily="18" charset="0"/>
              </a:rPr>
              <a:t>           </a:t>
            </a:r>
            <a:r>
              <a:rPr lang="en-US" sz="2800" b="1">
                <a:latin typeface="Times New Roman" pitchFamily="18" charset="0"/>
              </a:rPr>
              <a:t>зависи од:</a:t>
            </a:r>
          </a:p>
          <a:p>
            <a:pPr lvl="2"/>
            <a:r>
              <a:rPr lang="en-US" sz="2800">
                <a:latin typeface="Symbol" pitchFamily="18" charset="2"/>
                <a:cs typeface="Times New Roman" pitchFamily="18" charset="0"/>
              </a:rPr>
              <a:t>·</a:t>
            </a:r>
            <a:r>
              <a:rPr lang="en-US" sz="2800" b="1">
                <a:latin typeface="Times New Roman" pitchFamily="18" charset="0"/>
              </a:rPr>
              <a:t>Климатских услова (</a:t>
            </a:r>
            <a:r>
              <a:rPr lang="en-US" sz="2800" b="1" i="1">
                <a:latin typeface="Times New Roman" pitchFamily="18" charset="0"/>
              </a:rPr>
              <a:t>затворени и/или отворени</a:t>
            </a:r>
            <a:r>
              <a:rPr lang="en-US" sz="2800" b="1">
                <a:latin typeface="Times New Roman" pitchFamily="18" charset="0"/>
              </a:rPr>
              <a:t>)</a:t>
            </a:r>
          </a:p>
          <a:p>
            <a:pPr lvl="2"/>
            <a:r>
              <a:rPr lang="en-US" sz="2800">
                <a:latin typeface="Symbol" pitchFamily="18" charset="2"/>
                <a:cs typeface="Times New Roman" pitchFamily="18" charset="0"/>
              </a:rPr>
              <a:t>·</a:t>
            </a:r>
            <a:r>
              <a:rPr lang="en-US" sz="2800" b="1">
                <a:latin typeface="Times New Roman" pitchFamily="18" charset="0"/>
              </a:rPr>
              <a:t>Културно-етнолошког наслеђа (</a:t>
            </a:r>
            <a:r>
              <a:rPr lang="en-US" sz="2800" b="1" i="1">
                <a:latin typeface="Times New Roman" pitchFamily="18" charset="0"/>
              </a:rPr>
              <a:t>стандардни и/или специфични спортови</a:t>
            </a:r>
            <a:r>
              <a:rPr lang="en-US" sz="2800" b="1">
                <a:latin typeface="Times New Roman" pitchFamily="18" charset="0"/>
              </a:rPr>
              <a:t>)</a:t>
            </a:r>
          </a:p>
          <a:p>
            <a:pPr lvl="2"/>
            <a:r>
              <a:rPr lang="en-US" sz="2800">
                <a:latin typeface="Symbol" pitchFamily="18" charset="2"/>
                <a:cs typeface="Times New Roman" pitchFamily="18" charset="0"/>
              </a:rPr>
              <a:t>·</a:t>
            </a:r>
            <a:r>
              <a:rPr lang="en-US" sz="2800" b="1">
                <a:latin typeface="Times New Roman" pitchFamily="18" charset="0"/>
              </a:rPr>
              <a:t>Економско-социјалних услова (</a:t>
            </a:r>
            <a:r>
              <a:rPr lang="en-US" sz="2800" b="1" i="1">
                <a:latin typeface="Times New Roman" pitchFamily="18" charset="0"/>
              </a:rPr>
              <a:t>мали, велики, репрезентативни</a:t>
            </a:r>
            <a:r>
              <a:rPr lang="en-US" sz="2800" b="1">
                <a:latin typeface="Times New Roman" pitchFamily="18" charset="0"/>
              </a:rPr>
              <a:t>)</a:t>
            </a:r>
            <a:endParaRPr lang="sr-Latn-CS" sz="2800" b="1">
              <a:latin typeface="Times New Roman" pitchFamily="18" charset="0"/>
            </a:endParaRPr>
          </a:p>
          <a:p>
            <a:pPr lvl="2">
              <a:buFontTx/>
              <a:buChar char="•"/>
            </a:pPr>
            <a:r>
              <a:rPr lang="ru-RU" sz="2800" b="1">
                <a:latin typeface="Times New Roman" pitchFamily="18" charset="0"/>
              </a:rPr>
              <a:t>Намене (масовна физичка култура, рекреација, спортско такмичење)</a:t>
            </a:r>
          </a:p>
          <a:p>
            <a:pPr lvl="2">
              <a:buFontTx/>
              <a:buChar char="•"/>
            </a:pPr>
            <a:r>
              <a:rPr lang="ru-RU" sz="2800" b="1">
                <a:latin typeface="Times New Roman" pitchFamily="18" charset="0"/>
              </a:rPr>
              <a:t>Урбанистичких захтева (градски, ванградски)</a:t>
            </a:r>
          </a:p>
          <a:p>
            <a:pPr lvl="2">
              <a:buFontTx/>
              <a:buChar char="•"/>
            </a:pPr>
            <a:endParaRPr lang="en-US" sz="28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0474"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Text Box 2"/>
          <p:cNvSpPr txBox="1">
            <a:spLocks noChangeArrowheads="1"/>
          </p:cNvSpPr>
          <p:nvPr/>
        </p:nvSpPr>
        <p:spPr bwMode="auto">
          <a:xfrm>
            <a:off x="685800" y="381000"/>
            <a:ext cx="7848600" cy="594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Ф</a:t>
            </a:r>
            <a:r>
              <a:rPr lang="sl-SI" sz="3600" b="1">
                <a:latin typeface="Times New Roman" pitchFamily="18" charset="0"/>
              </a:rPr>
              <a:t>ИЗИЧКА КУЛТУРА -</a:t>
            </a:r>
            <a:r>
              <a:rPr lang="en-US" sz="3600" b="1">
                <a:latin typeface="Times New Roman" pitchFamily="18" charset="0"/>
              </a:rPr>
              <a:t>СПОРТСКИ ОБЈЕКТИ</a:t>
            </a:r>
            <a:endParaRPr lang="en-US" b="1">
              <a:latin typeface="Times New Roman" pitchFamily="18" charset="0"/>
            </a:endParaRPr>
          </a:p>
          <a:p>
            <a:endParaRPr lang="en-US" b="1">
              <a:latin typeface="Times New Roman" pitchFamily="18" charset="0"/>
            </a:endParaRPr>
          </a:p>
          <a:p>
            <a:r>
              <a:rPr lang="en-US" sz="2800" b="1">
                <a:latin typeface="Times New Roman" pitchFamily="18" charset="0"/>
              </a:rPr>
              <a:t>За развој масовне физичке културе неоходан је већи број мањих терена који не заузимају велике површине (</a:t>
            </a:r>
            <a:r>
              <a:rPr lang="en-US" sz="2800" b="1" i="1">
                <a:latin typeface="Times New Roman" pitchFamily="18" charset="0"/>
              </a:rPr>
              <a:t>кошарка, одбојка, тенис, слободне дечије игре</a:t>
            </a:r>
            <a:r>
              <a:rPr lang="en-US" sz="2800" b="1">
                <a:latin typeface="Times New Roman" pitchFamily="18" charset="0"/>
              </a:rPr>
              <a:t>). Они се лоцирају у граду.</a:t>
            </a:r>
          </a:p>
          <a:p>
            <a:endParaRPr lang="en-US" sz="2800" b="1">
              <a:latin typeface="Times New Roman" pitchFamily="18" charset="0"/>
            </a:endParaRPr>
          </a:p>
          <a:p>
            <a:r>
              <a:rPr lang="en-US" sz="2800" b="1">
                <a:latin typeface="Times New Roman" pitchFamily="18" charset="0"/>
              </a:rPr>
              <a:t>За развој квалитетног спорта неопходни су објекти који  </a:t>
            </a:r>
            <a:r>
              <a:rPr lang="sr-Latn-CS" sz="2800" b="1">
                <a:latin typeface="Times New Roman" pitchFamily="18" charset="0"/>
              </a:rPr>
              <a:t>заузимају</a:t>
            </a:r>
            <a:r>
              <a:rPr lang="en-US" sz="2800" b="1">
                <a:latin typeface="Times New Roman" pitchFamily="18" charset="0"/>
              </a:rPr>
              <a:t> велике површине (</a:t>
            </a:r>
            <a:r>
              <a:rPr lang="sr-Latn-CS" sz="2800" b="1" i="1">
                <a:latin typeface="Times New Roman" pitchFamily="18" charset="0"/>
              </a:rPr>
              <a:t>за</a:t>
            </a:r>
            <a:r>
              <a:rPr lang="sr-Latn-CS" sz="2800" b="1">
                <a:latin typeface="Times New Roman" pitchFamily="18" charset="0"/>
              </a:rPr>
              <a:t> </a:t>
            </a:r>
            <a:r>
              <a:rPr lang="en-US" sz="2800" b="1" i="1">
                <a:latin typeface="Times New Roman" pitchFamily="18" charset="0"/>
              </a:rPr>
              <a:t>фудбал, атлетик</a:t>
            </a:r>
            <a:r>
              <a:rPr lang="sr-Latn-CS" sz="2800" b="1" i="1">
                <a:latin typeface="Times New Roman" pitchFamily="18" charset="0"/>
              </a:rPr>
              <a:t>у</a:t>
            </a:r>
            <a:r>
              <a:rPr lang="en-US" sz="2800" b="1" i="1">
                <a:latin typeface="Times New Roman" pitchFamily="18" charset="0"/>
              </a:rPr>
              <a:t> и др</a:t>
            </a:r>
            <a:r>
              <a:rPr lang="en-US" sz="2800" b="1">
                <a:latin typeface="Times New Roman" pitchFamily="18" charset="0"/>
              </a:rPr>
              <a:t>.). Ови објекти треба да су вишенаменски и лоцирани ван града (</a:t>
            </a:r>
            <a:r>
              <a:rPr lang="en-US" sz="2800" b="1" i="1">
                <a:latin typeface="Times New Roman" pitchFamily="18" charset="0"/>
              </a:rPr>
              <a:t>спортски центри</a:t>
            </a:r>
            <a:r>
              <a:rPr lang="en-US" sz="2800" b="1">
                <a:latin typeface="Times New Roman" pitchFamily="18" charset="0"/>
              </a:rPr>
              <a:t>).</a:t>
            </a:r>
          </a:p>
        </p:txBody>
      </p:sp>
    </p:spTree>
  </p:cSld>
  <p:clrMapOvr>
    <a:masterClrMapping/>
  </p:clrMapOvr>
  <p:transition advTm="26566"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ext Box 2"/>
          <p:cNvSpPr txBox="1">
            <a:spLocks noChangeArrowheads="1"/>
          </p:cNvSpPr>
          <p:nvPr/>
        </p:nvSpPr>
        <p:spPr bwMode="auto">
          <a:xfrm>
            <a:off x="827088" y="976313"/>
            <a:ext cx="7848600" cy="588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Ф</a:t>
            </a:r>
            <a:r>
              <a:rPr lang="sl-SI" sz="3600" b="1">
                <a:latin typeface="Times New Roman" pitchFamily="18" charset="0"/>
              </a:rPr>
              <a:t>ИЗИЧКА КУЛТУРА -</a:t>
            </a:r>
            <a:r>
              <a:rPr lang="en-US" sz="3600" b="1">
                <a:latin typeface="Times New Roman" pitchFamily="18" charset="0"/>
              </a:rPr>
              <a:t>СПОРТСКИ ОБЈЕКТИ</a:t>
            </a:r>
            <a:endParaRPr lang="en-US" b="1">
              <a:latin typeface="Times New Roman" pitchFamily="18" charset="0"/>
            </a:endParaRPr>
          </a:p>
          <a:p>
            <a:endParaRPr lang="en-US" b="1">
              <a:latin typeface="Times New Roman" pitchFamily="18" charset="0"/>
            </a:endParaRPr>
          </a:p>
          <a:p>
            <a:r>
              <a:rPr lang="en-US" b="1" i="1">
                <a:latin typeface="Times New Roman" pitchFamily="18" charset="0"/>
                <a:cs typeface="Times New Roman" pitchFamily="18" charset="0"/>
              </a:rPr>
              <a:t>1.	</a:t>
            </a:r>
            <a:r>
              <a:rPr lang="en-US" b="1" i="1">
                <a:latin typeface="Times New Roman" pitchFamily="18" charset="0"/>
              </a:rPr>
              <a:t>Врста спортског објекта</a:t>
            </a:r>
          </a:p>
          <a:p>
            <a:endParaRPr lang="en-US" b="1">
              <a:latin typeface="Times New Roman" pitchFamily="18" charset="0"/>
            </a:endParaRPr>
          </a:p>
          <a:p>
            <a:endParaRPr lang="en-US" sz="2400" b="1">
              <a:latin typeface="Times New Roman" pitchFamily="18" charset="0"/>
            </a:endParaRPr>
          </a:p>
          <a:p>
            <a:r>
              <a:rPr lang="en-US" b="1">
                <a:latin typeface="Times New Roman" pitchFamily="18" charset="0"/>
              </a:rPr>
              <a:t>За развој врхунског спорта потребни су репрезентативни објекти. </a:t>
            </a:r>
          </a:p>
          <a:p>
            <a:endParaRPr lang="en-US" b="1">
              <a:latin typeface="Times New Roman" pitchFamily="18" charset="0"/>
            </a:endParaRPr>
          </a:p>
          <a:p>
            <a:r>
              <a:rPr lang="en-US" b="1">
                <a:latin typeface="Times New Roman" pitchFamily="18" charset="0"/>
              </a:rPr>
              <a:t>Представљају комплексе терена са пратећим садржајима и лоцирају се ван града.</a:t>
            </a:r>
          </a:p>
          <a:p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1693"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Ф</a:t>
            </a:r>
            <a:r>
              <a:rPr lang="sl-SI" sz="3600" b="1">
                <a:latin typeface="Times New Roman" pitchFamily="18" charset="0"/>
              </a:rPr>
              <a:t>ИЗИЧКА КУЛТУРА -</a:t>
            </a:r>
            <a:r>
              <a:rPr lang="en-US" sz="3600" b="1">
                <a:latin typeface="Times New Roman" pitchFamily="18" charset="0"/>
              </a:rPr>
              <a:t>СПОРТСКИ ОБЈЕКТИ</a:t>
            </a:r>
            <a:endParaRPr lang="sr-Latn-CS" sz="36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b="1">
              <a:latin typeface="Times New Roman" pitchFamily="18" charset="0"/>
            </a:endParaRPr>
          </a:p>
          <a:p>
            <a:r>
              <a:rPr lang="en-US" b="1" i="1">
                <a:latin typeface="Times New Roman" pitchFamily="18" charset="0"/>
              </a:rPr>
              <a:t>2. Број и површина спортск</a:t>
            </a:r>
            <a:r>
              <a:rPr lang="sr-Latn-CS" b="1" i="1">
                <a:latin typeface="Times New Roman" pitchFamily="18" charset="0"/>
              </a:rPr>
              <a:t>их</a:t>
            </a:r>
            <a:r>
              <a:rPr lang="en-US" b="1" i="1">
                <a:latin typeface="Times New Roman" pitchFamily="18" charset="0"/>
              </a:rPr>
              <a:t> објек</a:t>
            </a:r>
            <a:r>
              <a:rPr lang="sr-Latn-CS" b="1" i="1">
                <a:latin typeface="Times New Roman" pitchFamily="18" charset="0"/>
              </a:rPr>
              <a:t>а</a:t>
            </a:r>
            <a:r>
              <a:rPr lang="en-US" b="1" i="1">
                <a:latin typeface="Times New Roman" pitchFamily="18" charset="0"/>
              </a:rPr>
              <a:t>та</a:t>
            </a:r>
            <a:endParaRPr lang="sr-Latn-CS" b="1" i="1">
              <a:latin typeface="Times New Roman" pitchFamily="18" charset="0"/>
            </a:endParaRPr>
          </a:p>
          <a:p>
            <a:endParaRPr lang="sr-Latn-CS" b="1" i="1">
              <a:latin typeface="Times New Roman" pitchFamily="18" charset="0"/>
            </a:endParaRPr>
          </a:p>
          <a:p>
            <a:pPr>
              <a:buFontTx/>
              <a:buChar char="•"/>
            </a:pPr>
            <a:r>
              <a:rPr lang="en-US" sz="2800" b="1">
                <a:latin typeface="Times New Roman" pitchFamily="18" charset="0"/>
              </a:rPr>
              <a:t>о</a:t>
            </a:r>
            <a:r>
              <a:rPr lang="sr-Latn-CS" sz="2800" b="1">
                <a:latin typeface="Times New Roman" pitchFamily="18" charset="0"/>
              </a:rPr>
              <a:t>д</a:t>
            </a:r>
            <a:r>
              <a:rPr lang="en-US" sz="2800" b="1">
                <a:latin typeface="Times New Roman" pitchFamily="18" charset="0"/>
              </a:rPr>
              <a:t>ређује </a:t>
            </a:r>
            <a:r>
              <a:rPr lang="sr-Latn-CS" sz="2800" b="1">
                <a:latin typeface="Times New Roman" pitchFamily="18" charset="0"/>
              </a:rPr>
              <a:t>се </a:t>
            </a:r>
            <a:r>
              <a:rPr lang="en-US" sz="2800" b="1">
                <a:latin typeface="Times New Roman" pitchFamily="18" charset="0"/>
              </a:rPr>
              <a:t>према броју становника.</a:t>
            </a:r>
          </a:p>
          <a:p>
            <a:pPr>
              <a:buFontTx/>
              <a:buChar char="•"/>
            </a:pPr>
            <a:r>
              <a:rPr lang="sr-Latn-CS" sz="2800" b="1">
                <a:latin typeface="Times New Roman" pitchFamily="18" charset="0"/>
              </a:rPr>
              <a:t>у</a:t>
            </a:r>
            <a:r>
              <a:rPr lang="en-US" sz="2800" b="1">
                <a:latin typeface="Times New Roman" pitchFamily="18" charset="0"/>
              </a:rPr>
              <a:t> оквиру сваке </a:t>
            </a:r>
            <a:r>
              <a:rPr lang="en-US" sz="2800" b="1" i="1">
                <a:latin typeface="Times New Roman" pitchFamily="18" charset="0"/>
              </a:rPr>
              <a:t>стамбене јединице</a:t>
            </a:r>
            <a:r>
              <a:rPr lang="en-US" sz="2800" b="1">
                <a:latin typeface="Times New Roman" pitchFamily="18" charset="0"/>
              </a:rPr>
              <a:t> планира се објекат који се свакодневно користи</a:t>
            </a:r>
            <a:r>
              <a:rPr lang="sr-Latn-CS" sz="2800" b="1">
                <a:latin typeface="Times New Roman" pitchFamily="18" charset="0"/>
              </a:rPr>
              <a:t> или</a:t>
            </a:r>
            <a:r>
              <a:rPr lang="en-US" sz="2800" b="1">
                <a:latin typeface="Times New Roman" pitchFamily="18" charset="0"/>
              </a:rPr>
              <a:t> се формира један централни спортски објекат на 2 до 3 стамбене јединице</a:t>
            </a:r>
            <a:endParaRPr lang="sr-Latn-CS" sz="2800" b="1">
              <a:latin typeface="Times New Roman" pitchFamily="18" charset="0"/>
            </a:endParaRPr>
          </a:p>
          <a:p>
            <a:pPr>
              <a:buFontTx/>
              <a:buChar char="•"/>
            </a:pPr>
            <a:r>
              <a:rPr lang="en-US" sz="2800" b="1">
                <a:latin typeface="Times New Roman" pitchFamily="18" charset="0"/>
              </a:rPr>
              <a:t>најудаљенија тачка гравитационог подручја </a:t>
            </a:r>
            <a:r>
              <a:rPr lang="sr-Latn-CS" sz="2800" b="1">
                <a:latin typeface="Times New Roman" pitchFamily="18" charset="0"/>
              </a:rPr>
              <a:t>до </a:t>
            </a:r>
            <a:r>
              <a:rPr lang="en-US" sz="2800" b="1">
                <a:latin typeface="Times New Roman" pitchFamily="18" charset="0"/>
              </a:rPr>
              <a:t>2km.</a:t>
            </a:r>
            <a:endParaRPr lang="sr-Latn-CS" sz="2800" b="1">
              <a:latin typeface="Times New Roman" pitchFamily="18" charset="0"/>
            </a:endParaRPr>
          </a:p>
          <a:p>
            <a:pPr>
              <a:buFontTx/>
              <a:buChar char="•"/>
            </a:pPr>
            <a:r>
              <a:rPr lang="sr-Latn-CS" sz="2800" b="1">
                <a:latin typeface="Times New Roman" pitchFamily="18" charset="0"/>
              </a:rPr>
              <a:t>п</a:t>
            </a:r>
            <a:r>
              <a:rPr lang="ru-RU" sz="2800" b="1">
                <a:latin typeface="Times New Roman" pitchFamily="18" charset="0"/>
              </a:rPr>
              <a:t>отребн</a:t>
            </a:r>
            <a:r>
              <a:rPr lang="sr-Latn-CS" sz="2800" b="1">
                <a:latin typeface="Times New Roman" pitchFamily="18" charset="0"/>
              </a:rPr>
              <a:t>а</a:t>
            </a:r>
            <a:r>
              <a:rPr lang="ru-RU" sz="2800" b="1">
                <a:latin typeface="Times New Roman" pitchFamily="18" charset="0"/>
              </a:rPr>
              <a:t> површине спортског објекта је:</a:t>
            </a:r>
          </a:p>
          <a:p>
            <a:r>
              <a:rPr lang="ru-RU" sz="2800" b="1">
                <a:latin typeface="Times New Roman" pitchFamily="18" charset="0"/>
              </a:rPr>
              <a:t>·	40-60m</a:t>
            </a:r>
            <a:r>
              <a:rPr lang="ru-RU" sz="2800" b="1" baseline="30000">
                <a:latin typeface="Times New Roman" pitchFamily="18" charset="0"/>
              </a:rPr>
              <a:t>2</a:t>
            </a:r>
            <a:r>
              <a:rPr lang="ru-RU" sz="2800" b="1">
                <a:latin typeface="Times New Roman" pitchFamily="18" charset="0"/>
              </a:rPr>
              <a:t> по становнику</a:t>
            </a:r>
          </a:p>
          <a:p>
            <a:r>
              <a:rPr lang="ru-RU" sz="2800" b="1">
                <a:latin typeface="Times New Roman" pitchFamily="18" charset="0"/>
              </a:rPr>
              <a:t>·	4-6ha на 1000 становника </a:t>
            </a:r>
            <a:endParaRPr lang="en-US" sz="28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35891"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Text Box 2"/>
          <p:cNvSpPr txBox="1">
            <a:spLocks noChangeArrowheads="1"/>
          </p:cNvSpPr>
          <p:nvPr/>
        </p:nvSpPr>
        <p:spPr bwMode="auto">
          <a:xfrm>
            <a:off x="228600" y="381000"/>
            <a:ext cx="8458200" cy="572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Ф</a:t>
            </a:r>
            <a:r>
              <a:rPr lang="sl-SI" sz="3600" b="1">
                <a:latin typeface="Times New Roman" pitchFamily="18" charset="0"/>
              </a:rPr>
              <a:t>ИЗИЧКА КУЛТУРА -</a:t>
            </a:r>
            <a:r>
              <a:rPr lang="en-US" sz="3600" b="1">
                <a:latin typeface="Times New Roman" pitchFamily="18" charset="0"/>
              </a:rPr>
              <a:t>СПОРТСКИ ОБЈЕКТИ</a:t>
            </a:r>
            <a:endParaRPr lang="en-US" b="1">
              <a:latin typeface="Times New Roman" pitchFamily="18" charset="0"/>
            </a:endParaRPr>
          </a:p>
          <a:p>
            <a:endParaRPr lang="en-US" sz="1400" b="1">
              <a:latin typeface="Times New Roman" pitchFamily="18" charset="0"/>
            </a:endParaRPr>
          </a:p>
          <a:p>
            <a:r>
              <a:rPr lang="en-US" sz="2800" b="1" i="1">
                <a:latin typeface="Times New Roman" pitchFamily="18" charset="0"/>
              </a:rPr>
              <a:t>3. Локација спортског објекта</a:t>
            </a:r>
            <a:endParaRPr lang="en-US" sz="1600" b="1">
              <a:latin typeface="Times New Roman" pitchFamily="18" charset="0"/>
            </a:endParaRPr>
          </a:p>
          <a:p>
            <a:endParaRPr lang="en-US" sz="1600" b="1">
              <a:latin typeface="Times New Roman" pitchFamily="18" charset="0"/>
            </a:endParaRPr>
          </a:p>
          <a:p>
            <a:pPr lvl="2"/>
            <a:r>
              <a:rPr lang="en-US" sz="2400">
                <a:latin typeface="Symbol" pitchFamily="18" charset="2"/>
                <a:cs typeface="Times New Roman" pitchFamily="18" charset="0"/>
              </a:rPr>
              <a:t>·</a:t>
            </a:r>
            <a:r>
              <a:rPr lang="en-US" sz="2400" b="1">
                <a:latin typeface="Times New Roman" pitchFamily="18" charset="0"/>
              </a:rPr>
              <a:t>Добро повезан саобраћајницама </a:t>
            </a:r>
          </a:p>
          <a:p>
            <a:pPr lvl="2"/>
            <a:r>
              <a:rPr lang="en-US" sz="2400">
                <a:latin typeface="Symbol" pitchFamily="18" charset="2"/>
                <a:cs typeface="Times New Roman" pitchFamily="18" charset="0"/>
              </a:rPr>
              <a:t>·</a:t>
            </a:r>
            <a:r>
              <a:rPr lang="en-US" sz="2400" b="1">
                <a:latin typeface="Times New Roman" pitchFamily="18" charset="0"/>
              </a:rPr>
              <a:t>Довољно удаљен од свих извора загађивања</a:t>
            </a:r>
          </a:p>
          <a:p>
            <a:pPr lvl="2"/>
            <a:r>
              <a:rPr lang="en-US" sz="2400">
                <a:latin typeface="Symbol" pitchFamily="18" charset="2"/>
                <a:cs typeface="Times New Roman" pitchFamily="18" charset="0"/>
              </a:rPr>
              <a:t>·</a:t>
            </a:r>
            <a:r>
              <a:rPr lang="en-US" sz="2400" b="1">
                <a:latin typeface="Times New Roman" pitchFamily="18" charset="0"/>
              </a:rPr>
              <a:t>Довољно удаљен од свих објеката чијем раду би сметао његов рад (</a:t>
            </a:r>
            <a:r>
              <a:rPr lang="en-US" sz="2400" b="1" i="1">
                <a:latin typeface="Times New Roman" pitchFamily="18" charset="0"/>
              </a:rPr>
              <a:t>болнице, библиотеке и др.)</a:t>
            </a:r>
            <a:endParaRPr lang="sr-Latn-CS" sz="2400" b="1" i="1">
              <a:latin typeface="Times New Roman" pitchFamily="18" charset="0"/>
            </a:endParaRPr>
          </a:p>
          <a:p>
            <a:pPr lvl="2" algn="just">
              <a:buFont typeface="Symbol" pitchFamily="18" charset="2"/>
              <a:buChar char="·"/>
            </a:pPr>
            <a:r>
              <a:rPr lang="en-US" sz="2400" b="1">
                <a:latin typeface="Times New Roman" pitchFamily="18" charset="0"/>
              </a:rPr>
              <a:t>Земљиште </a:t>
            </a:r>
            <a:r>
              <a:rPr lang="sr-Latn-CS" sz="2400" b="1">
                <a:latin typeface="Times New Roman" pitchFamily="18" charset="0"/>
              </a:rPr>
              <a:t>на коме се налази спортски објекат </a:t>
            </a:r>
            <a:r>
              <a:rPr lang="en-US" sz="2400" b="1">
                <a:latin typeface="Times New Roman" pitchFamily="18" charset="0"/>
              </a:rPr>
              <a:t>мора да одговара хигијенским захтевима за здраво земљиште</a:t>
            </a:r>
          </a:p>
          <a:p>
            <a:pPr lvl="2" algn="just"/>
            <a:r>
              <a:rPr lang="en-US" sz="2400">
                <a:latin typeface="Symbol" pitchFamily="18" charset="2"/>
                <a:cs typeface="Times New Roman" pitchFamily="18" charset="0"/>
              </a:rPr>
              <a:t>·</a:t>
            </a:r>
            <a:r>
              <a:rPr lang="en-US" sz="2400" b="1">
                <a:latin typeface="Times New Roman" pitchFamily="18" charset="0"/>
              </a:rPr>
              <a:t>Око сваког објекта мора да постоји заштитини појас</a:t>
            </a:r>
          </a:p>
          <a:p>
            <a:pPr lvl="2"/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4717"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Text Box 2"/>
          <p:cNvSpPr txBox="1">
            <a:spLocks noChangeArrowheads="1"/>
          </p:cNvSpPr>
          <p:nvPr/>
        </p:nvSpPr>
        <p:spPr bwMode="auto">
          <a:xfrm>
            <a:off x="611188" y="1038225"/>
            <a:ext cx="7848600" cy="581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Ф</a:t>
            </a:r>
            <a:r>
              <a:rPr lang="sl-SI" sz="3600" b="1">
                <a:latin typeface="Times New Roman" pitchFamily="18" charset="0"/>
              </a:rPr>
              <a:t>ИЗИЧКА КУЛТУРА -</a:t>
            </a:r>
            <a:r>
              <a:rPr lang="en-US" sz="3600" b="1">
                <a:latin typeface="Times New Roman" pitchFamily="18" charset="0"/>
              </a:rPr>
              <a:t>СПОРТСКИ ОБЈЕКТИ</a:t>
            </a:r>
            <a:endParaRPr lang="en-US" b="1">
              <a:latin typeface="Times New Roman" pitchFamily="18" charset="0"/>
            </a:endParaRPr>
          </a:p>
          <a:p>
            <a:endParaRPr lang="en-US" sz="2400" b="1" i="1">
              <a:latin typeface="Times New Roman" pitchFamily="18" charset="0"/>
            </a:endParaRPr>
          </a:p>
          <a:p>
            <a:r>
              <a:rPr lang="en-US" b="1" i="1">
                <a:latin typeface="Times New Roman" pitchFamily="18" charset="0"/>
              </a:rPr>
              <a:t>4. Садржај спортског објекта</a:t>
            </a:r>
          </a:p>
          <a:p>
            <a:endParaRPr lang="en-US" b="1">
              <a:latin typeface="Times New Roman" pitchFamily="18" charset="0"/>
            </a:endParaRPr>
          </a:p>
          <a:p>
            <a:r>
              <a:rPr lang="en-US" b="1">
                <a:latin typeface="Times New Roman" pitchFamily="18" charset="0"/>
              </a:rPr>
              <a:t>Целокупна површина спортског објекта дели се на:</a:t>
            </a:r>
          </a:p>
          <a:p>
            <a:endParaRPr lang="en-US" b="1">
              <a:latin typeface="Times New Roman" pitchFamily="18" charset="0"/>
            </a:endParaRPr>
          </a:p>
          <a:p>
            <a:pPr lvl="2"/>
            <a:r>
              <a:rPr lang="en-US" b="1">
                <a:latin typeface="Times New Roman" pitchFamily="18" charset="0"/>
                <a:cs typeface="Times New Roman" pitchFamily="18" charset="0"/>
              </a:rPr>
              <a:t>а.	</a:t>
            </a:r>
            <a:r>
              <a:rPr lang="en-US" b="1">
                <a:latin typeface="Times New Roman" pitchFamily="18" charset="0"/>
              </a:rPr>
              <a:t>Основну функционалну јединицу</a:t>
            </a:r>
          </a:p>
          <a:p>
            <a:pPr lvl="2"/>
            <a:r>
              <a:rPr lang="en-US" b="1">
                <a:latin typeface="Times New Roman" pitchFamily="18" charset="0"/>
                <a:cs typeface="Times New Roman" pitchFamily="18" charset="0"/>
              </a:rPr>
              <a:t>б.	</a:t>
            </a:r>
            <a:r>
              <a:rPr lang="en-US" b="1">
                <a:latin typeface="Times New Roman" pitchFamily="18" charset="0"/>
              </a:rPr>
              <a:t>Пратеће објекте</a:t>
            </a:r>
          </a:p>
          <a:p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6147"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ext Box 2"/>
          <p:cNvSpPr txBox="1">
            <a:spLocks noChangeArrowheads="1"/>
          </p:cNvSpPr>
          <p:nvPr/>
        </p:nvSpPr>
        <p:spPr bwMode="auto">
          <a:xfrm>
            <a:off x="762000" y="533400"/>
            <a:ext cx="7848600" cy="679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Ф</a:t>
            </a:r>
            <a:r>
              <a:rPr lang="sl-SI" sz="3600" b="1">
                <a:latin typeface="Times New Roman" pitchFamily="18" charset="0"/>
              </a:rPr>
              <a:t>ИЗИЧКА КУЛТУРА -</a:t>
            </a:r>
            <a:r>
              <a:rPr lang="en-US" sz="3600" b="1">
                <a:latin typeface="Times New Roman" pitchFamily="18" charset="0"/>
              </a:rPr>
              <a:t>СПОРТСКИ ОБЈЕКТИ</a:t>
            </a:r>
            <a:endParaRPr lang="en-US" b="1">
              <a:latin typeface="Times New Roman" pitchFamily="18" charset="0"/>
            </a:endParaRPr>
          </a:p>
          <a:p>
            <a:endParaRPr lang="en-US" sz="2400" b="1" i="1">
              <a:latin typeface="Times New Roman" pitchFamily="18" charset="0"/>
            </a:endParaRPr>
          </a:p>
          <a:p>
            <a:r>
              <a:rPr lang="en-US" b="1" i="1">
                <a:latin typeface="Times New Roman" pitchFamily="18" charset="0"/>
              </a:rPr>
              <a:t>4. Садржај спортског објекта</a:t>
            </a:r>
          </a:p>
          <a:p>
            <a:endParaRPr lang="en-US" b="1">
              <a:latin typeface="Times New Roman" pitchFamily="18" charset="0"/>
            </a:endParaRPr>
          </a:p>
          <a:p>
            <a:endParaRPr lang="en-US" b="1">
              <a:latin typeface="Times New Roman" pitchFamily="18" charset="0"/>
            </a:endParaRPr>
          </a:p>
          <a:p>
            <a:r>
              <a:rPr lang="en-US" sz="2800" b="1">
                <a:latin typeface="Times New Roman" pitchFamily="18" charset="0"/>
              </a:rPr>
              <a:t>а. Основна функционална јединица је површина која се користи само за физичку активност. </a:t>
            </a:r>
          </a:p>
          <a:p>
            <a:endParaRPr lang="en-US" sz="2800" b="1">
              <a:latin typeface="Times New Roman" pitchFamily="18" charset="0"/>
            </a:endParaRPr>
          </a:p>
          <a:p>
            <a:r>
              <a:rPr lang="en-US" sz="2800" b="1">
                <a:latin typeface="Times New Roman" pitchFamily="18" charset="0"/>
              </a:rPr>
              <a:t>У оквиру једног објекта може бити једна или више таквих јединица отвореног и/или затвореног типа.</a:t>
            </a:r>
          </a:p>
          <a:p>
            <a:endParaRPr lang="en-US" sz="2800" b="1">
              <a:latin typeface="Times New Roman" pitchFamily="18" charset="0"/>
            </a:endParaRPr>
          </a:p>
          <a:p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2658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Стрес и превенција стреса</a:t>
            </a:r>
            <a:endParaRPr lang="en-US" dirty="0" smtClean="0"/>
          </a:p>
        </p:txBody>
      </p:sp>
      <p:sp>
        <p:nvSpPr>
          <p:cNvPr id="324611" name="Rectangle 3"/>
          <p:cNvSpPr>
            <a:spLocks noGrp="1"/>
          </p:cNvSpPr>
          <p:nvPr>
            <p:ph type="body" idx="1"/>
          </p:nvPr>
        </p:nvSpPr>
        <p:spPr>
          <a:xfrm>
            <a:off x="152400" y="1600200"/>
            <a:ext cx="85344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smtClean="0"/>
              <a:t>Стрес је одговор организма на ситуацију коју особа доживљава као угрожавајућу по свој телесни или психички интегритет. </a:t>
            </a:r>
            <a:endParaRPr lang="sr-Latn-CS" sz="2400" smtClean="0"/>
          </a:p>
          <a:p>
            <a:pPr>
              <a:lnSpc>
                <a:spcPct val="80000"/>
              </a:lnSpc>
            </a:pPr>
            <a:r>
              <a:rPr lang="ru-RU" sz="2400" smtClean="0"/>
              <a:t>Организам се у стресу припрема на брзу реакцију и заштиту – појачава се рад срца и плућа,  </a:t>
            </a:r>
            <a:r>
              <a:rPr lang="sr-Latn-CS" sz="2400" smtClean="0"/>
              <a:t>расте</a:t>
            </a:r>
            <a:r>
              <a:rPr lang="ru-RU" sz="2400" smtClean="0"/>
              <a:t> крвни </a:t>
            </a:r>
            <a:r>
              <a:rPr lang="sr-Latn-CS" sz="2400" smtClean="0"/>
              <a:t>притисак</a:t>
            </a:r>
            <a:r>
              <a:rPr lang="ru-RU" sz="2400" smtClean="0"/>
              <a:t>, </a:t>
            </a:r>
            <a:r>
              <a:rPr lang="sr-Latn-CS" sz="2400" smtClean="0"/>
              <a:t>ниво</a:t>
            </a:r>
            <a:r>
              <a:rPr lang="ru-RU" sz="2400" smtClean="0"/>
              <a:t> шећера у крви, мишићна напетост итд. </a:t>
            </a:r>
            <a:endParaRPr lang="sr-Latn-CS" sz="2400" smtClean="0"/>
          </a:p>
          <a:p>
            <a:pPr>
              <a:lnSpc>
                <a:spcPct val="80000"/>
              </a:lnSpc>
            </a:pPr>
            <a:r>
              <a:rPr lang="ru-RU" sz="2400" smtClean="0"/>
              <a:t>Психичке реакције су страх, тескоба,</a:t>
            </a:r>
            <a:r>
              <a:rPr lang="sr-Latn-CS" sz="2400" smtClean="0"/>
              <a:t> дрхтање,</a:t>
            </a:r>
            <a:r>
              <a:rPr lang="ru-RU" sz="2400" smtClean="0"/>
              <a:t> промене расуђивања итд. 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Како је у стресу равнотежа организма поремећена, </a:t>
            </a:r>
            <a:r>
              <a:rPr lang="sr-Latn-CS" sz="2400" smtClean="0"/>
              <a:t>т</a:t>
            </a:r>
            <a:r>
              <a:rPr lang="ru-RU" sz="2400" smtClean="0"/>
              <a:t>ело улаже додатне напоре да би поново успоставило равнотежу. </a:t>
            </a:r>
            <a:endParaRPr lang="sr-Latn-CS" sz="2400" smtClean="0"/>
          </a:p>
          <a:p>
            <a:pPr>
              <a:lnSpc>
                <a:spcPct val="80000"/>
              </a:lnSpc>
            </a:pPr>
            <a:r>
              <a:rPr lang="ru-RU" sz="2400" smtClean="0"/>
              <a:t>Ако је организам</a:t>
            </a:r>
            <a:r>
              <a:rPr lang="sr-Latn-CS" sz="2400" smtClean="0"/>
              <a:t> </a:t>
            </a:r>
            <a:r>
              <a:rPr lang="ru-RU" sz="2400" smtClean="0"/>
              <a:t>често изложен стресу или је стање стреса дуготрајно, стално улагање напора да се врати у равнотежу исцрпљује организам и чини га подложнијим настанку разних болести.</a:t>
            </a:r>
          </a:p>
          <a:p>
            <a:pPr>
              <a:lnSpc>
                <a:spcPct val="80000"/>
              </a:lnSpc>
            </a:pP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Text Box 2"/>
          <p:cNvSpPr txBox="1">
            <a:spLocks noChangeArrowheads="1"/>
          </p:cNvSpPr>
          <p:nvPr/>
        </p:nvSpPr>
        <p:spPr bwMode="auto">
          <a:xfrm>
            <a:off x="228600" y="533400"/>
            <a:ext cx="8382000" cy="649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Ф</a:t>
            </a:r>
            <a:r>
              <a:rPr lang="sl-SI" sz="3600" b="1">
                <a:latin typeface="Times New Roman" pitchFamily="18" charset="0"/>
              </a:rPr>
              <a:t>ИЗИЧКА КУЛТУРА -</a:t>
            </a:r>
            <a:r>
              <a:rPr lang="en-US" sz="3600" b="1">
                <a:latin typeface="Times New Roman" pitchFamily="18" charset="0"/>
              </a:rPr>
              <a:t>СПОРТСКИ ОБЈЕКТИ</a:t>
            </a:r>
            <a:endParaRPr lang="en-US" b="1">
              <a:latin typeface="Times New Roman" pitchFamily="18" charset="0"/>
            </a:endParaRPr>
          </a:p>
          <a:p>
            <a:r>
              <a:rPr lang="en-US" sz="2400" b="1" i="1">
                <a:latin typeface="Times New Roman" pitchFamily="18" charset="0"/>
              </a:rPr>
              <a:t>4. Садржај спортског објекта</a:t>
            </a:r>
          </a:p>
          <a:p>
            <a:endParaRPr lang="en-US" sz="2400" b="1">
              <a:latin typeface="Times New Roman" pitchFamily="18" charset="0"/>
            </a:endParaRPr>
          </a:p>
          <a:p>
            <a:r>
              <a:rPr lang="en-US" sz="2400" b="1">
                <a:latin typeface="Times New Roman" pitchFamily="18" charset="0"/>
              </a:rPr>
              <a:t>б. Пратећи објекти могу бити:</a:t>
            </a:r>
          </a:p>
          <a:p>
            <a:endParaRPr lang="en-US" sz="2400" b="1">
              <a:latin typeface="Times New Roman" pitchFamily="18" charset="0"/>
            </a:endParaRPr>
          </a:p>
          <a:p>
            <a:pPr lvl="1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Основни (</a:t>
            </a:r>
            <a:r>
              <a:rPr lang="en-US" sz="2400" b="1" i="1">
                <a:latin typeface="Times New Roman" pitchFamily="18" charset="0"/>
              </a:rPr>
              <a:t>свлачионице, купатила, санитарнохигијенски чвор, амбуланта са апотеком, просторија за реквизите физичке активности, погонске просторије и др.)</a:t>
            </a:r>
          </a:p>
          <a:p>
            <a:pPr lvl="1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lvl="1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Остали (</a:t>
            </a:r>
            <a:r>
              <a:rPr lang="en-US" sz="2400" b="1" i="1">
                <a:latin typeface="Times New Roman" pitchFamily="18" charset="0"/>
              </a:rPr>
              <a:t>гледалиште, бифеи, кафеи, ресторани, чекаонице, простори за шетњу, клупске просторије, просторије за ПТТ услуге, благајне, паркинг простори и др</a:t>
            </a:r>
            <a:r>
              <a:rPr lang="en-US" sz="2400" b="1">
                <a:latin typeface="Times New Roman" pitchFamily="18" charset="0"/>
              </a:rPr>
              <a:t>.)</a:t>
            </a:r>
          </a:p>
          <a:p>
            <a:endParaRPr lang="en-US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2776"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Text Box 2"/>
          <p:cNvSpPr txBox="1">
            <a:spLocks noChangeArrowheads="1"/>
          </p:cNvSpPr>
          <p:nvPr/>
        </p:nvSpPr>
        <p:spPr bwMode="auto">
          <a:xfrm>
            <a:off x="395288" y="1311275"/>
            <a:ext cx="8432800" cy="554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Ф</a:t>
            </a:r>
            <a:r>
              <a:rPr lang="sl-SI" sz="3600" b="1">
                <a:latin typeface="Times New Roman" pitchFamily="18" charset="0"/>
              </a:rPr>
              <a:t>ИЗИЧКА КУЛТУРА -</a:t>
            </a:r>
            <a:r>
              <a:rPr lang="en-US" sz="3600" b="1">
                <a:latin typeface="Times New Roman" pitchFamily="18" charset="0"/>
              </a:rPr>
              <a:t>СПОРТСКИ ОБЈЕКТИ</a:t>
            </a:r>
            <a:endParaRPr lang="en-US" b="1">
              <a:latin typeface="Times New Roman" pitchFamily="18" charset="0"/>
            </a:endParaRPr>
          </a:p>
          <a:p>
            <a:endParaRPr lang="en-US" b="1" i="1">
              <a:latin typeface="Times New Roman" pitchFamily="18" charset="0"/>
            </a:endParaRPr>
          </a:p>
          <a:p>
            <a:r>
              <a:rPr lang="en-US" b="1" i="1">
                <a:latin typeface="Times New Roman" pitchFamily="18" charset="0"/>
              </a:rPr>
              <a:t>4. Садржај спортског објекта</a:t>
            </a:r>
          </a:p>
          <a:p>
            <a:endParaRPr lang="en-US" sz="2400" b="1">
              <a:latin typeface="Times New Roman" pitchFamily="18" charset="0"/>
            </a:endParaRPr>
          </a:p>
          <a:p>
            <a:r>
              <a:rPr lang="en-US" b="1">
                <a:latin typeface="Times New Roman" pitchFamily="18" charset="0"/>
              </a:rPr>
              <a:t>Основан хигијенски захтев у погледу намене основних пратећих просторија је да:</a:t>
            </a:r>
          </a:p>
          <a:p>
            <a:endParaRPr lang="en-US" b="1">
              <a:latin typeface="Times New Roman" pitchFamily="18" charset="0"/>
            </a:endParaRPr>
          </a:p>
          <a:p>
            <a:pPr lvl="2"/>
            <a:r>
              <a:rPr lang="en-US" b="1">
                <a:latin typeface="Times New Roman" pitchFamily="18" charset="0"/>
                <a:cs typeface="Times New Roman" pitchFamily="18" charset="0"/>
              </a:rPr>
              <a:t>1.	</a:t>
            </a:r>
            <a:r>
              <a:rPr lang="en-US" b="1">
                <a:latin typeface="Times New Roman" pitchFamily="18" charset="0"/>
              </a:rPr>
              <a:t>су строго затвореног типа</a:t>
            </a:r>
          </a:p>
          <a:p>
            <a:pPr lvl="2"/>
            <a:r>
              <a:rPr lang="en-US" b="1">
                <a:latin typeface="Times New Roman" pitchFamily="18" charset="0"/>
                <a:cs typeface="Times New Roman" pitchFamily="18" charset="0"/>
              </a:rPr>
              <a:t>2.	</a:t>
            </a:r>
            <a:r>
              <a:rPr lang="en-US" b="1">
                <a:latin typeface="Times New Roman" pitchFamily="18" charset="0"/>
              </a:rPr>
              <a:t>се користе стриктно по распореду </a:t>
            </a:r>
          </a:p>
          <a:p>
            <a:pPr lvl="2"/>
            <a:r>
              <a:rPr lang="en-US" b="1">
                <a:latin typeface="Times New Roman" pitchFamily="18" charset="0"/>
                <a:cs typeface="Times New Roman" pitchFamily="18" charset="0"/>
              </a:rPr>
              <a:t>3.	</a:t>
            </a:r>
            <a:r>
              <a:rPr lang="en-US" b="1">
                <a:latin typeface="Times New Roman" pitchFamily="18" charset="0"/>
              </a:rPr>
              <a:t>без укрштања путева.</a:t>
            </a:r>
          </a:p>
          <a:p>
            <a:endParaRPr lang="en-US" sz="20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2800"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Text Box 2"/>
          <p:cNvSpPr txBox="1">
            <a:spLocks noChangeArrowheads="1"/>
          </p:cNvSpPr>
          <p:nvPr/>
        </p:nvSpPr>
        <p:spPr bwMode="auto">
          <a:xfrm>
            <a:off x="533400" y="228600"/>
            <a:ext cx="8001000" cy="527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Ф</a:t>
            </a:r>
            <a:r>
              <a:rPr lang="sl-SI" sz="3600" b="1">
                <a:latin typeface="Times New Roman" pitchFamily="18" charset="0"/>
              </a:rPr>
              <a:t>ИЗИЧКА АКТИВНОСТ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Latn-CS">
                <a:latin typeface="Times New Roman" pitchFamily="18" charset="0"/>
              </a:rPr>
              <a:t>Препорука је да одрасли у току недеље имају аеробну физичку активност средњег интензитета у трајању од најмање 150 минута.</a:t>
            </a:r>
            <a:endParaRPr lang="en-US">
              <a:latin typeface="Times New Roman" pitchFamily="18" charset="0"/>
            </a:endParaRPr>
          </a:p>
          <a:p>
            <a:pPr>
              <a:buFontTx/>
              <a:buChar char="•"/>
            </a:pPr>
            <a:r>
              <a:rPr lang="sl-SI">
                <a:latin typeface="Times New Roman" pitchFamily="18" charset="0"/>
              </a:rPr>
              <a:t>WHО повезује ову процену са податком да најмање 60% становништва света пропусти да испуни 30 минута умерене физичке активности сваког дана.</a:t>
            </a:r>
            <a:endParaRPr lang="sl-SI">
              <a:solidFill>
                <a:srgbClr val="FFFF99"/>
              </a:solidFill>
              <a:latin typeface="Times New Roman" pitchFamily="18" charset="0"/>
            </a:endParaRPr>
          </a:p>
          <a:p>
            <a:endParaRPr lang="sl-SI">
              <a:solidFill>
                <a:srgbClr val="FFFF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26759"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Text Box 2"/>
          <p:cNvSpPr txBox="1">
            <a:spLocks noChangeArrowheads="1"/>
          </p:cNvSpPr>
          <p:nvPr/>
        </p:nvSpPr>
        <p:spPr bwMode="auto">
          <a:xfrm>
            <a:off x="762000" y="533400"/>
            <a:ext cx="8001000" cy="611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Ф</a:t>
            </a:r>
            <a:r>
              <a:rPr lang="sl-SI" sz="3600" b="1">
                <a:latin typeface="Times New Roman" pitchFamily="18" charset="0"/>
              </a:rPr>
              <a:t>ИЗИЧКА АКТИВНОСТ</a:t>
            </a:r>
            <a:endParaRPr lang="en-US" b="1" i="1">
              <a:latin typeface="Times New Roman" pitchFamily="18" charset="0"/>
            </a:endParaRPr>
          </a:p>
          <a:p>
            <a:endParaRPr lang="sl-SI" sz="2400" b="1">
              <a:latin typeface="Times New Roman" pitchFamily="18" charset="0"/>
            </a:endParaRPr>
          </a:p>
          <a:p>
            <a:r>
              <a:rPr lang="sl-SI" sz="2400" b="1">
                <a:latin typeface="Times New Roman" pitchFamily="18" charset="0"/>
              </a:rPr>
              <a:t>Физичка неактивност је међу 22 фактора ризика у категорији главих фактора ризика (WHO The world health report 2002.). </a:t>
            </a:r>
          </a:p>
          <a:p>
            <a:endParaRPr lang="sl-SI" sz="2400" b="1">
              <a:latin typeface="Times New Roman" pitchFamily="18" charset="0"/>
            </a:endParaRPr>
          </a:p>
          <a:p>
            <a:r>
              <a:rPr lang="sl-SI" sz="2400" b="1">
                <a:latin typeface="Times New Roman" pitchFamily="18" charset="0"/>
              </a:rPr>
              <a:t>Главни фактори ризика по овом извештају су: </a:t>
            </a:r>
          </a:p>
          <a:p>
            <a:pPr lvl="2">
              <a:buFontTx/>
              <a:buChar char="•"/>
            </a:pPr>
            <a:r>
              <a:rPr lang="sl-SI" sz="2400" b="1">
                <a:latin typeface="Times New Roman" pitchFamily="18" charset="0"/>
              </a:rPr>
              <a:t>висок крвни притисак</a:t>
            </a:r>
          </a:p>
          <a:p>
            <a:pPr lvl="2">
              <a:buFontTx/>
              <a:buChar char="•"/>
            </a:pPr>
            <a:r>
              <a:rPr lang="sl-SI" sz="2400" b="1">
                <a:latin typeface="Times New Roman" pitchFamily="18" charset="0"/>
              </a:rPr>
              <a:t>висока концентрација холестерола у крви</a:t>
            </a:r>
          </a:p>
          <a:p>
            <a:pPr lvl="2">
              <a:buFontTx/>
              <a:buChar char="•"/>
            </a:pPr>
            <a:r>
              <a:rPr lang="sl-SI" sz="2400" b="1">
                <a:latin typeface="Times New Roman" pitchFamily="18" charset="0"/>
              </a:rPr>
              <a:t>неодговарајући унос воћа и поврћа</a:t>
            </a:r>
          </a:p>
          <a:p>
            <a:pPr lvl="2">
              <a:buFontTx/>
              <a:buChar char="•"/>
            </a:pPr>
            <a:r>
              <a:rPr lang="sl-SI" sz="2400" b="1">
                <a:latin typeface="Times New Roman" pitchFamily="18" charset="0"/>
              </a:rPr>
              <a:t>повећана ухрањеност и гојазност</a:t>
            </a:r>
          </a:p>
          <a:p>
            <a:pPr lvl="2">
              <a:buFontTx/>
              <a:buChar char="•"/>
            </a:pPr>
            <a:r>
              <a:rPr lang="sl-SI" sz="2400" b="1" i="1">
                <a:latin typeface="Times New Roman" pitchFamily="18" charset="0"/>
              </a:rPr>
              <a:t>физичка неактивност </a:t>
            </a:r>
          </a:p>
          <a:p>
            <a:pPr lvl="2">
              <a:buFontTx/>
              <a:buChar char="•"/>
            </a:pPr>
            <a:r>
              <a:rPr lang="sl-SI" sz="2400" b="1">
                <a:latin typeface="Times New Roman" pitchFamily="18" charset="0"/>
              </a:rPr>
              <a:t>пушење</a:t>
            </a:r>
          </a:p>
          <a:p>
            <a:endParaRPr lang="sl-SI" sz="2400" b="1">
              <a:latin typeface="Times New Roman" pitchFamily="18" charset="0"/>
            </a:endParaRPr>
          </a:p>
          <a:p>
            <a:r>
              <a:rPr lang="sl-SI" sz="2400" b="1">
                <a:latin typeface="Times New Roman" pitchFamily="18" charset="0"/>
              </a:rPr>
              <a:t>Од набројаних 5 фактора ризика тесно је повезано са нездравом исхраном и физичком неактивношћу.</a:t>
            </a:r>
            <a:endParaRPr lang="sl-SI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31594"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Text Box 2"/>
          <p:cNvSpPr txBox="1">
            <a:spLocks noChangeArrowheads="1"/>
          </p:cNvSpPr>
          <p:nvPr/>
        </p:nvSpPr>
        <p:spPr bwMode="auto">
          <a:xfrm>
            <a:off x="395288" y="76200"/>
            <a:ext cx="8748712" cy="533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Ф</a:t>
            </a:r>
            <a:r>
              <a:rPr lang="sl-SI" sz="3600" b="1">
                <a:latin typeface="Times New Roman" pitchFamily="18" charset="0"/>
              </a:rPr>
              <a:t>ИЗИЧКА АКТИВНОСТ</a:t>
            </a:r>
          </a:p>
          <a:p>
            <a:endParaRPr lang="sl-SI" sz="2400">
              <a:latin typeface="Times New Roman" pitchFamily="18" charset="0"/>
            </a:endParaRPr>
          </a:p>
          <a:p>
            <a:endParaRPr lang="sl-SI" b="1">
              <a:latin typeface="Times New Roman" pitchFamily="18" charset="0"/>
            </a:endParaRPr>
          </a:p>
          <a:p>
            <a:r>
              <a:rPr lang="sl-SI" sz="2800" b="1">
                <a:latin typeface="Times New Roman" pitchFamily="18" charset="0"/>
              </a:rPr>
              <a:t>У многим областима живота постоје могућности да људи буду активни, а 4 су главне</a:t>
            </a:r>
            <a:endParaRPr lang="sl-SI" b="1">
              <a:latin typeface="Times New Roman" pitchFamily="18" charset="0"/>
            </a:endParaRPr>
          </a:p>
          <a:p>
            <a:pPr lvl="2">
              <a:buFontTx/>
              <a:buChar char="•"/>
            </a:pPr>
            <a:r>
              <a:rPr lang="sl-SI" sz="2800" b="1">
                <a:latin typeface="Times New Roman" pitchFamily="18" charset="0"/>
              </a:rPr>
              <a:t>на послу (</a:t>
            </a:r>
            <a:r>
              <a:rPr lang="sl-SI" sz="2800" b="1" i="1">
                <a:latin typeface="Times New Roman" pitchFamily="18" charset="0"/>
              </a:rPr>
              <a:t>зависно од тога да ли посао укључује и мануелни рад</a:t>
            </a:r>
            <a:r>
              <a:rPr lang="sl-SI" sz="2800" b="1">
                <a:latin typeface="Times New Roman" pitchFamily="18" charset="0"/>
              </a:rPr>
              <a:t>)</a:t>
            </a:r>
          </a:p>
          <a:p>
            <a:pPr lvl="2">
              <a:buFontTx/>
              <a:buChar char="•"/>
            </a:pPr>
            <a:r>
              <a:rPr lang="sl-SI" sz="2800" b="1">
                <a:latin typeface="Times New Roman" pitchFamily="18" charset="0"/>
              </a:rPr>
              <a:t>у превозу (</a:t>
            </a:r>
            <a:r>
              <a:rPr lang="sl-SI" sz="2800" b="1" i="1">
                <a:latin typeface="Times New Roman" pitchFamily="18" charset="0"/>
              </a:rPr>
              <a:t>ходање или вожња бициклом до посла, у куповини и др</a:t>
            </a:r>
            <a:r>
              <a:rPr lang="sl-SI" sz="2800" b="1">
                <a:latin typeface="Times New Roman" pitchFamily="18" charset="0"/>
              </a:rPr>
              <a:t>.)</a:t>
            </a:r>
          </a:p>
          <a:p>
            <a:pPr lvl="2">
              <a:buFontTx/>
              <a:buChar char="•"/>
            </a:pPr>
            <a:r>
              <a:rPr lang="sl-SI" sz="2800" b="1">
                <a:latin typeface="Times New Roman" pitchFamily="18" charset="0"/>
              </a:rPr>
              <a:t>у оквиру кућних послова </a:t>
            </a:r>
          </a:p>
          <a:p>
            <a:pPr lvl="2">
              <a:buFontTx/>
              <a:buChar char="•"/>
            </a:pPr>
            <a:r>
              <a:rPr lang="sl-SI" sz="2800" b="1">
                <a:latin typeface="Times New Roman" pitchFamily="18" charset="0"/>
              </a:rPr>
              <a:t>у слободно време (</a:t>
            </a:r>
            <a:r>
              <a:rPr lang="sl-SI" sz="2800" b="1" i="1">
                <a:latin typeface="Times New Roman" pitchFamily="18" charset="0"/>
              </a:rPr>
              <a:t>рекреативне активности и спорт</a:t>
            </a:r>
            <a:r>
              <a:rPr lang="sl-SI" sz="2800" b="1">
                <a:latin typeface="Times New Roman" pitchFamily="18" charset="0"/>
              </a:rPr>
              <a:t>)</a:t>
            </a:r>
            <a:endParaRPr lang="sl-SI" sz="40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7670"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Text Box 2"/>
          <p:cNvSpPr txBox="1">
            <a:spLocks noChangeArrowheads="1"/>
          </p:cNvSpPr>
          <p:nvPr/>
        </p:nvSpPr>
        <p:spPr bwMode="auto">
          <a:xfrm>
            <a:off x="762000" y="533400"/>
            <a:ext cx="8382000" cy="606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Ф</a:t>
            </a:r>
            <a:r>
              <a:rPr lang="sl-SI" sz="3600" b="1">
                <a:latin typeface="Times New Roman" pitchFamily="18" charset="0"/>
              </a:rPr>
              <a:t>ИЗИЧКА АКТИВНОСТ</a:t>
            </a:r>
          </a:p>
          <a:p>
            <a:endParaRPr lang="sl-SI" sz="1600" b="1">
              <a:latin typeface="Times New Roman" pitchFamily="18" charset="0"/>
            </a:endParaRPr>
          </a:p>
          <a:p>
            <a:endParaRPr lang="sl-SI" b="1">
              <a:latin typeface="Times New Roman" pitchFamily="18" charset="0"/>
            </a:endParaRPr>
          </a:p>
          <a:p>
            <a:r>
              <a:rPr lang="sl-SI" sz="2800" b="1">
                <a:latin typeface="Times New Roman" pitchFamily="18" charset="0"/>
              </a:rPr>
              <a:t>1. Редукује ризик од превремене смрти, заправо редукује ризик од умирања услед исхемијске болести срце или можданог удара, одговорних за 1/3 свих умирања.</a:t>
            </a:r>
          </a:p>
          <a:p>
            <a:endParaRPr lang="sl-SI" b="1">
              <a:latin typeface="Times New Roman" pitchFamily="18" charset="0"/>
            </a:endParaRPr>
          </a:p>
          <a:p>
            <a:r>
              <a:rPr lang="sl-SI" sz="2800" b="1">
                <a:latin typeface="Times New Roman" pitchFamily="18" charset="0"/>
              </a:rPr>
              <a:t>2. Редукује ризик за развој болести срца, као и канцера колона за 50%.</a:t>
            </a:r>
          </a:p>
          <a:p>
            <a:endParaRPr lang="sl-SI" b="1">
              <a:latin typeface="Times New Roman" pitchFamily="18" charset="0"/>
            </a:endParaRPr>
          </a:p>
          <a:p>
            <a:r>
              <a:rPr lang="sl-SI" sz="2800" b="1">
                <a:latin typeface="Times New Roman" pitchFamily="18" charset="0"/>
              </a:rPr>
              <a:t>3. Редукује ризик за развој типа 2 дијабетеса за 50%.</a:t>
            </a:r>
          </a:p>
          <a:p>
            <a:endParaRPr lang="sl-SI" sz="20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5296"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Text Box 2"/>
          <p:cNvSpPr txBox="1">
            <a:spLocks noChangeArrowheads="1"/>
          </p:cNvSpPr>
          <p:nvPr/>
        </p:nvSpPr>
        <p:spPr bwMode="auto">
          <a:xfrm>
            <a:off x="762000" y="484188"/>
            <a:ext cx="8382000" cy="579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Ф</a:t>
            </a:r>
            <a:r>
              <a:rPr lang="sl-SI" sz="3600" b="1">
                <a:latin typeface="Times New Roman" pitchFamily="18" charset="0"/>
              </a:rPr>
              <a:t>ИЗИЧКА АКТИВНОСТ</a:t>
            </a:r>
          </a:p>
          <a:p>
            <a:endParaRPr lang="sl-SI" sz="2400" b="1">
              <a:latin typeface="Times New Roman" pitchFamily="18" charset="0"/>
            </a:endParaRPr>
          </a:p>
          <a:p>
            <a:endParaRPr lang="sl-SI" sz="1600" b="1">
              <a:latin typeface="Times New Roman" pitchFamily="18" charset="0"/>
            </a:endParaRPr>
          </a:p>
          <a:p>
            <a:r>
              <a:rPr lang="sl-SI" sz="2800" b="1">
                <a:latin typeface="Times New Roman" pitchFamily="18" charset="0"/>
              </a:rPr>
              <a:t>4.</a:t>
            </a:r>
            <a:r>
              <a:rPr lang="sl-SI" sz="2400" b="1">
                <a:latin typeface="Times New Roman" pitchFamily="18" charset="0"/>
              </a:rPr>
              <a:t> </a:t>
            </a:r>
            <a:r>
              <a:rPr lang="sl-SI" sz="2800" b="1">
                <a:latin typeface="Times New Roman" pitchFamily="18" charset="0"/>
              </a:rPr>
              <a:t>Редукује ризик за развој бола у леђима.</a:t>
            </a:r>
          </a:p>
          <a:p>
            <a:endParaRPr lang="sl-SI" sz="1600" b="1">
              <a:latin typeface="Times New Roman" pitchFamily="18" charset="0"/>
            </a:endParaRPr>
          </a:p>
          <a:p>
            <a:r>
              <a:rPr lang="sl-SI" sz="2800" b="1">
                <a:latin typeface="Times New Roman" pitchFamily="18" charset="0"/>
              </a:rPr>
              <a:t>5. Помаже у превенцији и редукцији хипертензије, која напада 1/5 одраслих у свету.</a:t>
            </a:r>
          </a:p>
          <a:p>
            <a:endParaRPr lang="sl-SI" sz="1400" b="1">
              <a:latin typeface="Times New Roman" pitchFamily="18" charset="0"/>
            </a:endParaRPr>
          </a:p>
          <a:p>
            <a:r>
              <a:rPr lang="sl-SI" sz="2800" b="1">
                <a:latin typeface="Times New Roman" pitchFamily="18" charset="0"/>
              </a:rPr>
              <a:t>6. Помаже у превенцији и редукцији остеопорозе и тако смањује ризик од настанка прелома кука код жена за 50%.</a:t>
            </a:r>
          </a:p>
          <a:p>
            <a:endParaRPr lang="sl-SI" sz="1400" b="1">
              <a:latin typeface="Times New Roman" pitchFamily="18" charset="0"/>
            </a:endParaRPr>
          </a:p>
          <a:p>
            <a:r>
              <a:rPr lang="sl-SI" sz="2800" b="1">
                <a:latin typeface="Times New Roman" pitchFamily="18" charset="0"/>
              </a:rPr>
              <a:t>7. Унапређује психичко стање, редукује стрес, анксиозност, осећај депресије и усамљеност.</a:t>
            </a:r>
          </a:p>
          <a:p>
            <a:endParaRPr lang="sl-SI" sz="1400" b="1">
              <a:latin typeface="Times New Roman" pitchFamily="18" charset="0"/>
            </a:endParaRPr>
          </a:p>
          <a:p>
            <a:r>
              <a:rPr lang="sl-SI" sz="1600" b="1">
                <a:solidFill>
                  <a:srgbClr val="FFFF99"/>
                </a:solidFill>
                <a:latin typeface="Times New Roman" pitchFamily="18" charset="0"/>
              </a:rPr>
              <a:t>(</a:t>
            </a:r>
            <a:endParaRPr lang="sl-SI" b="1">
              <a:solidFill>
                <a:srgbClr val="FFFF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19312"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Text Box 2"/>
          <p:cNvSpPr txBox="1">
            <a:spLocks noChangeArrowheads="1"/>
          </p:cNvSpPr>
          <p:nvPr/>
        </p:nvSpPr>
        <p:spPr bwMode="auto">
          <a:xfrm>
            <a:off x="304800" y="152400"/>
            <a:ext cx="8458200" cy="747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Ф</a:t>
            </a:r>
            <a:r>
              <a:rPr lang="sl-SI" sz="3600" b="1">
                <a:latin typeface="Times New Roman" pitchFamily="18" charset="0"/>
              </a:rPr>
              <a:t>ИЗИЧКА АКТИВНОСТ</a:t>
            </a:r>
          </a:p>
          <a:p>
            <a:endParaRPr lang="sl-SI" b="1">
              <a:latin typeface="Times New Roman" pitchFamily="18" charset="0"/>
            </a:endParaRPr>
          </a:p>
          <a:p>
            <a:r>
              <a:rPr lang="sl-SI" sz="2800" b="1">
                <a:latin typeface="Times New Roman" pitchFamily="18" charset="0"/>
              </a:rPr>
              <a:t>8. Помаже у контроли и превенцији ризичног понашања, специјално међу децом и млађим одраслим особама, у вези са пушењем, алкохолом, коришћењем психоактивних супстанци, нездравом исхраном и насиљем.</a:t>
            </a:r>
          </a:p>
          <a:p>
            <a:endParaRPr lang="sl-SI" b="1">
              <a:latin typeface="Times New Roman" pitchFamily="18" charset="0"/>
            </a:endParaRPr>
          </a:p>
          <a:p>
            <a:r>
              <a:rPr lang="sl-SI" sz="2800" b="1">
                <a:latin typeface="Times New Roman" pitchFamily="18" charset="0"/>
              </a:rPr>
              <a:t>9. Помаже у контроли телесне тежине и снижава ризик за настанак гојазности до 50% у поређењу са особама које воде седећи начин живота.</a:t>
            </a:r>
          </a:p>
          <a:p>
            <a:endParaRPr lang="sl-SI" sz="2800">
              <a:latin typeface="Times New Roman" pitchFamily="18" charset="0"/>
            </a:endParaRPr>
          </a:p>
          <a:p>
            <a:r>
              <a:rPr lang="sl-SI" sz="2800" b="1">
                <a:latin typeface="Times New Roman" pitchFamily="18" charset="0"/>
              </a:rPr>
              <a:t>10. Помаже у развоју и одржавању здравих костију, мишића и зглобова, док код болесних особа увећава издржљивост  ових ткива.</a:t>
            </a:r>
          </a:p>
          <a:p>
            <a:endParaRPr lang="sl-SI" sz="1600">
              <a:latin typeface="Times New Roman" pitchFamily="18" charset="0"/>
            </a:endParaRPr>
          </a:p>
          <a:p>
            <a:endParaRPr lang="sl-SI" sz="1600">
              <a:latin typeface="Times New Roman" pitchFamily="18" charset="0"/>
            </a:endParaRPr>
          </a:p>
          <a:p>
            <a:endParaRPr lang="sl-SI" sz="1600">
              <a:latin typeface="Times New Roman" pitchFamily="18" charset="0"/>
            </a:endParaRPr>
          </a:p>
        </p:txBody>
      </p:sp>
    </p:spTree>
  </p:cSld>
  <p:clrMapOvr>
    <a:masterClrMapping/>
  </p:clrMapOvr>
  <p:transition advTm="28953"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Text Box 2"/>
          <p:cNvSpPr txBox="1">
            <a:spLocks noChangeArrowheads="1"/>
          </p:cNvSpPr>
          <p:nvPr/>
        </p:nvSpPr>
        <p:spPr bwMode="auto">
          <a:xfrm>
            <a:off x="611188" y="1628775"/>
            <a:ext cx="8001000" cy="484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Ф</a:t>
            </a:r>
            <a:r>
              <a:rPr lang="sl-SI" sz="3600" b="1">
                <a:latin typeface="Times New Roman" pitchFamily="18" charset="0"/>
              </a:rPr>
              <a:t>ИЗИЧКА АКТИВНОСТ</a:t>
            </a:r>
            <a:endParaRPr lang="sl-SI" sz="2400">
              <a:latin typeface="Times New Roman" pitchFamily="18" charset="0"/>
            </a:endParaRPr>
          </a:p>
          <a:p>
            <a:endParaRPr lang="sl-SI" sz="2400">
              <a:latin typeface="Times New Roman" pitchFamily="18" charset="0"/>
            </a:endParaRPr>
          </a:p>
          <a:p>
            <a:r>
              <a:rPr lang="sl-SI" sz="2800" b="1">
                <a:latin typeface="Times New Roman" pitchFamily="18" charset="0"/>
              </a:rPr>
              <a:t>У комбинацији са калоријском рестрикцијом, физичка активност:</a:t>
            </a:r>
          </a:p>
          <a:p>
            <a:endParaRPr lang="sl-SI" sz="28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sl-SI" sz="2800" b="1">
                <a:latin typeface="Times New Roman" pitchFamily="18" charset="0"/>
              </a:rPr>
              <a:t>модификује висцералне масти и дистрибуцију телесних масти</a:t>
            </a:r>
          </a:p>
          <a:p>
            <a:pPr lvl="2">
              <a:buFont typeface="Symbol" pitchFamily="18" charset="2"/>
              <a:buChar char="·"/>
            </a:pPr>
            <a:endParaRPr lang="sl-SI" sz="28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sl-SI" sz="2800" b="1">
                <a:latin typeface="Times New Roman" pitchFamily="18" charset="0"/>
              </a:rPr>
              <a:t>увећава мишићну масу</a:t>
            </a:r>
          </a:p>
          <a:p>
            <a:pPr lvl="2">
              <a:buFont typeface="Symbol" pitchFamily="18" charset="2"/>
              <a:buChar char="·"/>
            </a:pPr>
            <a:endParaRPr lang="sl-SI" sz="28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sl-SI" sz="2800" b="1">
                <a:latin typeface="Times New Roman" pitchFamily="18" charset="0"/>
              </a:rPr>
              <a:t>редукује гојазност</a:t>
            </a:r>
          </a:p>
        </p:txBody>
      </p:sp>
    </p:spTree>
  </p:cSld>
  <p:clrMapOvr>
    <a:masterClrMapping/>
  </p:clrMapOvr>
  <p:transition advTm="11988"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Text Box 2"/>
          <p:cNvSpPr txBox="1">
            <a:spLocks noChangeArrowheads="1"/>
          </p:cNvSpPr>
          <p:nvPr/>
        </p:nvSpPr>
        <p:spPr bwMode="auto">
          <a:xfrm>
            <a:off x="395288" y="304800"/>
            <a:ext cx="80010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Ф</a:t>
            </a:r>
            <a:r>
              <a:rPr lang="sl-SI" sz="3600" b="1">
                <a:latin typeface="Times New Roman" pitchFamily="18" charset="0"/>
              </a:rPr>
              <a:t>ИЗИЧКА АКТИВНОСТ</a:t>
            </a:r>
          </a:p>
          <a:p>
            <a:endParaRPr lang="sl-SI" sz="2400" b="1">
              <a:latin typeface="Times New Roman" pitchFamily="18" charset="0"/>
            </a:endParaRPr>
          </a:p>
          <a:p>
            <a:r>
              <a:rPr lang="sl-SI" sz="2400" b="1">
                <a:latin typeface="Times New Roman" pitchFamily="18" charset="0"/>
              </a:rPr>
              <a:t>Делећи исти метаболички пут са исхраном физичка активност утиче на показатеље метаболизма и на гликорегулацију:</a:t>
            </a:r>
          </a:p>
          <a:p>
            <a:endParaRPr lang="sl-SI" sz="16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sl-SI" sz="2400" b="1">
                <a:latin typeface="Times New Roman" pitchFamily="18" charset="0"/>
              </a:rPr>
              <a:t>побољшава инсулинску сензитивност, па тако и контролу гликемије</a:t>
            </a:r>
          </a:p>
          <a:p>
            <a:pPr lvl="2">
              <a:buFont typeface="Symbol" pitchFamily="18" charset="2"/>
              <a:buChar char="·"/>
            </a:pPr>
            <a:r>
              <a:rPr lang="sl-SI" sz="2400" b="1">
                <a:latin typeface="Times New Roman" pitchFamily="18" charset="0"/>
              </a:rPr>
              <a:t>увећава ниво </a:t>
            </a:r>
            <a:r>
              <a:rPr lang="en-US" sz="2400" b="1">
                <a:latin typeface="Times New Roman" pitchFamily="18" charset="0"/>
              </a:rPr>
              <a:t>HDL</a:t>
            </a:r>
            <a:r>
              <a:rPr lang="sl-SI" sz="2400" b="1">
                <a:latin typeface="Times New Roman" pitchFamily="18" charset="0"/>
              </a:rPr>
              <a:t> холестерола</a:t>
            </a:r>
            <a:endParaRPr lang="sl-SI" sz="16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sl-SI" sz="2400" b="1">
                <a:latin typeface="Times New Roman" pitchFamily="18" charset="0"/>
              </a:rPr>
              <a:t>увећава искоришћавање глукозе</a:t>
            </a:r>
          </a:p>
          <a:p>
            <a:pPr lvl="2">
              <a:buFont typeface="Symbol" pitchFamily="18" charset="2"/>
              <a:buChar char="·"/>
            </a:pPr>
            <a:r>
              <a:rPr lang="sl-SI" sz="2400" b="1">
                <a:latin typeface="Times New Roman" pitchFamily="18" charset="0"/>
              </a:rPr>
              <a:t> редукује ниво триглицерида</a:t>
            </a:r>
          </a:p>
          <a:p>
            <a:pPr lvl="2">
              <a:buFont typeface="Symbol" pitchFamily="18" charset="2"/>
              <a:buChar char="·"/>
            </a:pPr>
            <a:r>
              <a:rPr lang="sl-SI" sz="2400" b="1">
                <a:latin typeface="Times New Roman" pitchFamily="18" charset="0"/>
              </a:rPr>
              <a:t>редукује укупни ниво холестерола</a:t>
            </a:r>
            <a:endParaRPr lang="sl-SI" sz="16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sl-SI" sz="2400" b="1">
                <a:latin typeface="Times New Roman" pitchFamily="18" charset="0"/>
              </a:rPr>
              <a:t>смањује продукцију глукозе од стране јетре</a:t>
            </a:r>
          </a:p>
          <a:p>
            <a:pPr lvl="2">
              <a:buFont typeface="Symbol" pitchFamily="18" charset="2"/>
              <a:buChar char="·"/>
            </a:pPr>
            <a:r>
              <a:rPr lang="sl-SI" sz="2400" b="1">
                <a:latin typeface="Times New Roman" pitchFamily="18" charset="0"/>
              </a:rPr>
              <a:t>смањује ниво циркулишућег инсулина током вежбања</a:t>
            </a:r>
          </a:p>
          <a:p>
            <a:pPr lvl="2">
              <a:buFont typeface="Symbol" pitchFamily="18" charset="2"/>
              <a:buChar char="·"/>
            </a:pPr>
            <a:r>
              <a:rPr lang="sl-SI" sz="2400" b="1">
                <a:latin typeface="Times New Roman" pitchFamily="18" charset="0"/>
              </a:rPr>
              <a:t>смањује ризик од остеопорозе</a:t>
            </a:r>
          </a:p>
          <a:p>
            <a:pPr lvl="2">
              <a:buFont typeface="Symbol" pitchFamily="18" charset="2"/>
              <a:buChar char="·"/>
            </a:pPr>
            <a:endParaRPr lang="sl-SI" sz="2400" b="1">
              <a:latin typeface="Times New Roman" pitchFamily="18" charset="0"/>
            </a:endParaRPr>
          </a:p>
          <a:p>
            <a:endParaRPr lang="sl-SI" sz="1400" b="1">
              <a:latin typeface="Times New Roman" pitchFamily="18" charset="0"/>
            </a:endParaRPr>
          </a:p>
          <a:p>
            <a:endParaRPr lang="sl-SI" sz="1400" b="1">
              <a:latin typeface="Times New Roman" pitchFamily="18" charset="0"/>
            </a:endParaRPr>
          </a:p>
          <a:p>
            <a:endParaRPr lang="sl-SI" sz="1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37334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5" name="Rectangle 3"/>
          <p:cNvSpPr>
            <a:spLocks noGrp="1"/>
          </p:cNvSpPr>
          <p:nvPr>
            <p:ph type="body" idx="1"/>
          </p:nvPr>
        </p:nvSpPr>
        <p:spPr>
          <a:xfrm>
            <a:off x="228600" y="0"/>
            <a:ext cx="8534400" cy="6858000"/>
          </a:xfrm>
        </p:spPr>
        <p:txBody>
          <a:bodyPr/>
          <a:lstStyle/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sr-Latn-CS" sz="3600" b="1" smtClean="0"/>
              <a:t>Стресори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endParaRPr lang="ru-RU" sz="3600" b="1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smtClean="0"/>
              <a:t>• физички – изложеност јакој буци, врућини, хладноћи,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smtClean="0"/>
              <a:t>• психолошки – сукоби с члановима </a:t>
            </a:r>
            <a:r>
              <a:rPr lang="sr-Latn-CS" sz="2400" smtClean="0"/>
              <a:t>породице</a:t>
            </a:r>
            <a:r>
              <a:rPr lang="ru-RU" sz="2400" smtClean="0"/>
              <a:t>, пријатељима, колегама на послу,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smtClean="0"/>
              <a:t>• социјални – економске кризе, ратови и др.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smtClean="0"/>
              <a:t>Реакције на стрес </a:t>
            </a:r>
            <a:r>
              <a:rPr lang="sr-Latn-CS" sz="2400" smtClean="0"/>
              <a:t>за</a:t>
            </a:r>
            <a:r>
              <a:rPr lang="ru-RU" sz="2400" smtClean="0"/>
              <a:t>висе о</a:t>
            </a:r>
            <a:r>
              <a:rPr lang="sr-Latn-CS" sz="2400" smtClean="0"/>
              <a:t>д</a:t>
            </a:r>
            <a:r>
              <a:rPr lang="ru-RU" sz="2400" smtClean="0"/>
              <a:t> његово</a:t>
            </a:r>
            <a:r>
              <a:rPr lang="sr-Latn-CS" sz="2400" smtClean="0"/>
              <a:t>г</a:t>
            </a:r>
            <a:r>
              <a:rPr lang="ru-RU" sz="2400" smtClean="0"/>
              <a:t> трајањ</a:t>
            </a:r>
            <a:r>
              <a:rPr lang="sr-Latn-CS" sz="2400" smtClean="0"/>
              <a:t>а</a:t>
            </a:r>
            <a:r>
              <a:rPr lang="ru-RU" sz="2400" smtClean="0"/>
              <a:t> и јачин</a:t>
            </a:r>
            <a:r>
              <a:rPr lang="sr-Latn-CS" sz="2400" smtClean="0"/>
              <a:t>е</a:t>
            </a:r>
            <a:r>
              <a:rPr lang="ru-RU" sz="2400" smtClean="0"/>
              <a:t>.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Стрес може бити акутни – јаки, изненадни, који настаје као реакција појединца на </a:t>
            </a:r>
            <a:r>
              <a:rPr lang="sr-Latn-CS" sz="2400" smtClean="0"/>
              <a:t>изненадну</a:t>
            </a:r>
            <a:r>
              <a:rPr lang="ru-RU" sz="2400" smtClean="0"/>
              <a:t> опасност, нпр. </a:t>
            </a:r>
            <a:r>
              <a:rPr lang="sr-Latn-CS" sz="2400" smtClean="0"/>
              <a:t>саобраћајну</a:t>
            </a:r>
            <a:r>
              <a:rPr lang="ru-RU" sz="2400" smtClean="0"/>
              <a:t> несрећу.</a:t>
            </a:r>
            <a:endParaRPr lang="sr-Latn-CS" sz="2400" smtClean="0"/>
          </a:p>
          <a:p>
            <a:pPr>
              <a:lnSpc>
                <a:spcPct val="80000"/>
              </a:lnSpc>
            </a:pPr>
            <a:r>
              <a:rPr lang="ru-RU" sz="2400" smtClean="0"/>
              <a:t> </a:t>
            </a:r>
            <a:r>
              <a:rPr lang="sr-Latn-CS" sz="2400" smtClean="0"/>
              <a:t>Х</a:t>
            </a:r>
            <a:r>
              <a:rPr lang="ru-RU" sz="2400" smtClean="0"/>
              <a:t>ронични стрес настаје као пос</a:t>
            </a:r>
            <a:r>
              <a:rPr lang="sr-Latn-CS" sz="2400" smtClean="0"/>
              <a:t>л</a:t>
            </a:r>
            <a:r>
              <a:rPr lang="ru-RU" sz="2400" smtClean="0"/>
              <a:t>едица трајне изложености стресној ситуацији, нпр. незапослености.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мали свакодневни стресови – нпр. недостатак времена за свакодневне послове, </a:t>
            </a:r>
            <a:r>
              <a:rPr lang="sr-Latn-CS" sz="2400" smtClean="0"/>
              <a:t>саобраћајна</a:t>
            </a:r>
            <a:r>
              <a:rPr lang="ru-RU" sz="2400" smtClean="0"/>
              <a:t> гужва, свађе на послу и у </a:t>
            </a:r>
            <a:r>
              <a:rPr lang="sr-Latn-CS" sz="2400" smtClean="0"/>
              <a:t>породици</a:t>
            </a:r>
            <a:r>
              <a:rPr lang="ru-RU" sz="2400" smtClean="0"/>
              <a:t> и сл.; </a:t>
            </a:r>
            <a:endParaRPr lang="sr-Latn-CS" sz="2400" smtClean="0"/>
          </a:p>
          <a:p>
            <a:pPr>
              <a:lnSpc>
                <a:spcPct val="80000"/>
              </a:lnSpc>
            </a:pPr>
            <a:r>
              <a:rPr lang="ru-RU" sz="2400" smtClean="0"/>
              <a:t>велики животни стресови –</a:t>
            </a:r>
            <a:r>
              <a:rPr lang="sr-Latn-CS" sz="2400" smtClean="0"/>
              <a:t> </a:t>
            </a:r>
            <a:r>
              <a:rPr lang="ru-RU" sz="2400" smtClean="0"/>
              <a:t>смрт блиске особе, болест и сл.;</a:t>
            </a:r>
            <a:endParaRPr lang="sr-Latn-CS" sz="2400" smtClean="0"/>
          </a:p>
          <a:p>
            <a:pPr>
              <a:lnSpc>
                <a:spcPct val="80000"/>
              </a:lnSpc>
            </a:pPr>
            <a:r>
              <a:rPr lang="ru-RU" sz="2400" smtClean="0"/>
              <a:t>трауматски животни стресови – који се догађају врло ретко, али остављају дуготрајне пос</a:t>
            </a:r>
            <a:r>
              <a:rPr lang="sr-Latn-CS" sz="2400" smtClean="0"/>
              <a:t>л</a:t>
            </a:r>
            <a:r>
              <a:rPr lang="ru-RU" sz="2400" smtClean="0"/>
              <a:t>едице по телесно и психичко здравље – нпр. ратна страдања.</a:t>
            </a:r>
          </a:p>
          <a:p>
            <a:pPr>
              <a:lnSpc>
                <a:spcPct val="80000"/>
              </a:lnSpc>
            </a:pP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Text Box 2"/>
          <p:cNvSpPr txBox="1">
            <a:spLocks noChangeArrowheads="1"/>
          </p:cNvSpPr>
          <p:nvPr/>
        </p:nvSpPr>
        <p:spPr bwMode="auto">
          <a:xfrm>
            <a:off x="762000" y="533400"/>
            <a:ext cx="8001000" cy="593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Ф</a:t>
            </a:r>
            <a:r>
              <a:rPr lang="sl-SI" sz="3600" b="1">
                <a:latin typeface="Times New Roman" pitchFamily="18" charset="0"/>
              </a:rPr>
              <a:t>ИЗИЧКА АКТИВНОСТ</a:t>
            </a:r>
            <a:endParaRPr lang="sl-SI" sz="2800" b="1">
              <a:latin typeface="Times New Roman" pitchFamily="18" charset="0"/>
            </a:endParaRPr>
          </a:p>
          <a:p>
            <a:r>
              <a:rPr lang="sl-SI" sz="2800" b="1">
                <a:latin typeface="Times New Roman" pitchFamily="18" charset="0"/>
              </a:rPr>
              <a:t>Физичка активност на различите начине остварује повољан ефекат на кардиоваскуларни систем:</a:t>
            </a:r>
          </a:p>
          <a:p>
            <a:endParaRPr lang="sl-SI" sz="24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sl-SI" sz="2400" b="1">
                <a:latin typeface="Times New Roman" pitchFamily="18" charset="0"/>
              </a:rPr>
              <a:t>снижава крвни притисак</a:t>
            </a:r>
          </a:p>
          <a:p>
            <a:pPr lvl="2">
              <a:buFont typeface="Symbol" pitchFamily="18" charset="2"/>
              <a:buChar char="·"/>
            </a:pPr>
            <a:endParaRPr lang="sl-SI" sz="24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sl-SI" sz="2400" b="1">
                <a:latin typeface="Times New Roman" pitchFamily="18" charset="0"/>
              </a:rPr>
              <a:t>редукује ризик од поремећаја коагулације</a:t>
            </a:r>
          </a:p>
          <a:p>
            <a:pPr lvl="2">
              <a:buFont typeface="Symbol" pitchFamily="18" charset="2"/>
              <a:buChar char="·"/>
            </a:pPr>
            <a:endParaRPr lang="sl-SI" sz="24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sl-SI" sz="2400" b="1">
                <a:latin typeface="Times New Roman" pitchFamily="18" charset="0"/>
              </a:rPr>
              <a:t>побољшава интермитентне клаудикације</a:t>
            </a:r>
          </a:p>
          <a:p>
            <a:pPr lvl="2">
              <a:buFont typeface="Symbol" pitchFamily="18" charset="2"/>
              <a:buChar char="·"/>
            </a:pPr>
            <a:endParaRPr lang="sl-SI" sz="24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sl-SI" sz="2400" b="1">
                <a:latin typeface="Times New Roman" pitchFamily="18" charset="0"/>
              </a:rPr>
              <a:t>смањује ризик од исхемијске болести срца</a:t>
            </a:r>
          </a:p>
          <a:p>
            <a:pPr lvl="2">
              <a:buFont typeface="Symbol" pitchFamily="18" charset="2"/>
              <a:buNone/>
            </a:pPr>
            <a:endParaRPr lang="sl-SI" sz="24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sl-SI" sz="2400" b="1">
                <a:latin typeface="Times New Roman" pitchFamily="18" charset="0"/>
              </a:rPr>
              <a:t>унапређује кардиоваскуларно здравље</a:t>
            </a:r>
          </a:p>
          <a:p>
            <a:endParaRPr lang="sl-SI" sz="2400" b="1">
              <a:solidFill>
                <a:srgbClr val="FFFF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16884"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Text Box 2"/>
          <p:cNvSpPr txBox="1">
            <a:spLocks noChangeArrowheads="1"/>
          </p:cNvSpPr>
          <p:nvPr/>
        </p:nvSpPr>
        <p:spPr bwMode="auto">
          <a:xfrm>
            <a:off x="762000" y="533400"/>
            <a:ext cx="8001000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Ф</a:t>
            </a:r>
            <a:r>
              <a:rPr lang="sl-SI" sz="3600" b="1">
                <a:latin typeface="Times New Roman" pitchFamily="18" charset="0"/>
              </a:rPr>
              <a:t>ИЗИЧКА АКТИВНОСТ  И МЛАДИ</a:t>
            </a:r>
          </a:p>
          <a:p>
            <a:endParaRPr lang="sl-SI" sz="2400" b="1">
              <a:latin typeface="Times New Roman" pitchFamily="18" charset="0"/>
            </a:endParaRPr>
          </a:p>
          <a:p>
            <a:endParaRPr lang="sl-SI" sz="2400" b="1">
              <a:latin typeface="Times New Roman" pitchFamily="18" charset="0"/>
            </a:endParaRPr>
          </a:p>
          <a:p>
            <a:r>
              <a:rPr lang="sl-SI" sz="2800" b="1">
                <a:latin typeface="Times New Roman" pitchFamily="18" charset="0"/>
              </a:rPr>
              <a:t>Физичка активност помаже младим особама да:</a:t>
            </a:r>
          </a:p>
          <a:p>
            <a:endParaRPr lang="sl-SI" sz="28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sl-SI" sz="2800" b="1">
                <a:latin typeface="Times New Roman" pitchFamily="18" charset="0"/>
              </a:rPr>
              <a:t>усвоје и одгаје видове здравог понашања (</a:t>
            </a:r>
            <a:r>
              <a:rPr lang="sl-SI" sz="2800" b="1" i="1">
                <a:latin typeface="Times New Roman" pitchFamily="18" charset="0"/>
              </a:rPr>
              <a:t>неприхватање пушења, алкохола, психоактивних супстанци, ненасилно понашање</a:t>
            </a:r>
            <a:r>
              <a:rPr lang="sl-SI" sz="2800" b="1">
                <a:latin typeface="Times New Roman" pitchFamily="18" charset="0"/>
              </a:rPr>
              <a:t>)</a:t>
            </a:r>
          </a:p>
          <a:p>
            <a:pPr lvl="2">
              <a:buFont typeface="Symbol" pitchFamily="18" charset="2"/>
              <a:buChar char="·"/>
            </a:pPr>
            <a:endParaRPr lang="sl-SI" sz="28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sl-SI" sz="2800" b="1">
                <a:latin typeface="Times New Roman" pitchFamily="18" charset="0"/>
              </a:rPr>
              <a:t>лакше прихвате позитивне навике у вези правилне исхране, одговарајући однос према одмору и мерама заштите</a:t>
            </a:r>
          </a:p>
        </p:txBody>
      </p:sp>
    </p:spTree>
  </p:cSld>
  <p:clrMapOvr>
    <a:masterClrMapping/>
  </p:clrMapOvr>
  <p:transition advTm="16945"/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Text Box 2"/>
          <p:cNvSpPr txBox="1">
            <a:spLocks noChangeArrowheads="1"/>
          </p:cNvSpPr>
          <p:nvPr/>
        </p:nvSpPr>
        <p:spPr bwMode="auto">
          <a:xfrm>
            <a:off x="762000" y="533400"/>
            <a:ext cx="8001000" cy="612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Ф</a:t>
            </a:r>
            <a:r>
              <a:rPr lang="sl-SI" sz="3600" b="1">
                <a:latin typeface="Times New Roman" pitchFamily="18" charset="0"/>
              </a:rPr>
              <a:t>ИЗИЧКА АКТИВНОСТ  И МЛАДИ</a:t>
            </a:r>
          </a:p>
          <a:p>
            <a:endParaRPr lang="sl-SI" sz="2400" b="1">
              <a:latin typeface="Times New Roman" pitchFamily="18" charset="0"/>
            </a:endParaRPr>
          </a:p>
          <a:p>
            <a:endParaRPr lang="en-US" sz="2400" b="1">
              <a:latin typeface="Times New Roman" pitchFamily="18" charset="0"/>
            </a:endParaRPr>
          </a:p>
          <a:p>
            <a:endParaRPr lang="sl-SI" sz="2400" b="1">
              <a:latin typeface="Times New Roman" pitchFamily="18" charset="0"/>
            </a:endParaRPr>
          </a:p>
          <a:p>
            <a:r>
              <a:rPr lang="en-US" sz="2800" b="1">
                <a:latin typeface="Times New Roman" pitchFamily="18" charset="0"/>
              </a:rPr>
              <a:t>Ф</a:t>
            </a:r>
            <a:r>
              <a:rPr lang="sl-SI" sz="2800" b="1">
                <a:latin typeface="Times New Roman" pitchFamily="18" charset="0"/>
              </a:rPr>
              <a:t>изичка активност помаже младим особама да:</a:t>
            </a:r>
          </a:p>
          <a:p>
            <a:endParaRPr lang="sl-SI" sz="28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sl-SI" sz="2800" b="1">
                <a:latin typeface="Times New Roman" pitchFamily="18" charset="0"/>
              </a:rPr>
              <a:t>се постигну већи успеси у учењу</a:t>
            </a:r>
          </a:p>
          <a:p>
            <a:pPr lvl="2">
              <a:buFont typeface="Symbol" pitchFamily="18" charset="2"/>
              <a:buChar char="·"/>
            </a:pPr>
            <a:endParaRPr lang="sl-SI" sz="28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sl-SI" sz="2800" b="1">
                <a:latin typeface="Times New Roman" pitchFamily="18" charset="0"/>
              </a:rPr>
              <a:t>остваре позитивне социјалне интеграције (</a:t>
            </a:r>
            <a:r>
              <a:rPr lang="sl-SI" sz="2800" b="1" i="1">
                <a:latin typeface="Times New Roman" pitchFamily="18" charset="0"/>
              </a:rPr>
              <a:t>колективни спортови</a:t>
            </a:r>
            <a:r>
              <a:rPr lang="sl-SI" sz="2800" b="1">
                <a:latin typeface="Times New Roman" pitchFamily="18" charset="0"/>
              </a:rPr>
              <a:t>) </a:t>
            </a:r>
          </a:p>
          <a:p>
            <a:pPr lvl="2">
              <a:buFont typeface="Symbol" pitchFamily="18" charset="2"/>
              <a:buChar char="·"/>
            </a:pPr>
            <a:endParaRPr lang="sl-SI" sz="28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sl-SI" sz="2800" b="1">
                <a:latin typeface="Times New Roman" pitchFamily="18" charset="0"/>
              </a:rPr>
              <a:t>олакшава развој социјалних вештина (</a:t>
            </a:r>
            <a:r>
              <a:rPr lang="sl-SI" sz="2800" b="1" i="1">
                <a:latin typeface="Times New Roman" pitchFamily="18" charset="0"/>
              </a:rPr>
              <a:t>колективни спортови</a:t>
            </a:r>
            <a:r>
              <a:rPr lang="sl-SI" sz="2800" b="1">
                <a:latin typeface="Times New Roman" pitchFamily="18" charset="0"/>
              </a:rPr>
              <a:t>)</a:t>
            </a:r>
          </a:p>
        </p:txBody>
      </p:sp>
    </p:spTree>
  </p:cSld>
  <p:clrMapOvr>
    <a:masterClrMapping/>
  </p:clrMapOvr>
  <p:transition advTm="8991"/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Text Box 2"/>
          <p:cNvSpPr txBox="1">
            <a:spLocks noChangeArrowheads="1"/>
          </p:cNvSpPr>
          <p:nvPr/>
        </p:nvSpPr>
        <p:spPr bwMode="auto">
          <a:xfrm>
            <a:off x="762000" y="533400"/>
            <a:ext cx="8001000" cy="582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Ф</a:t>
            </a:r>
            <a:r>
              <a:rPr lang="sl-SI" sz="3600" b="1">
                <a:latin typeface="Times New Roman" pitchFamily="18" charset="0"/>
              </a:rPr>
              <a:t>ИЗИЧКА АКТИВНОСТ  И МЛАДИ</a:t>
            </a:r>
          </a:p>
          <a:p>
            <a:endParaRPr lang="sl-SI" sz="2400" b="1">
              <a:latin typeface="Times New Roman" pitchFamily="18" charset="0"/>
            </a:endParaRPr>
          </a:p>
          <a:p>
            <a:r>
              <a:rPr lang="sl-SI" sz="2800" b="1">
                <a:latin typeface="Times New Roman" pitchFamily="18" charset="0"/>
              </a:rPr>
              <a:t>Физичка активност помаже младим особама да:</a:t>
            </a:r>
          </a:p>
          <a:p>
            <a:endParaRPr lang="sl-SI" sz="28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sl-SI" sz="2800" b="1">
                <a:latin typeface="Times New Roman" pitchFamily="18" charset="0"/>
              </a:rPr>
              <a:t>стекну самопоуздање, поверење</a:t>
            </a:r>
          </a:p>
          <a:p>
            <a:pPr lvl="2">
              <a:buFont typeface="Symbol" pitchFamily="18" charset="2"/>
              <a:buChar char="·"/>
            </a:pPr>
            <a:endParaRPr lang="sl-SI" sz="28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sl-SI" sz="2800" b="1">
                <a:latin typeface="Times New Roman" pitchFamily="18" charset="0"/>
              </a:rPr>
              <a:t>боље супротставе ризицима које доноси данас распрострањен начин живота (</a:t>
            </a:r>
            <a:r>
              <a:rPr lang="sl-SI" sz="2800" b="1" i="1">
                <a:latin typeface="Times New Roman" pitchFamily="18" charset="0"/>
              </a:rPr>
              <a:t>конкурентан, захтеван, стресан, седећи</a:t>
            </a:r>
            <a:r>
              <a:rPr lang="sl-SI" sz="2800" b="1">
                <a:latin typeface="Times New Roman" pitchFamily="18" charset="0"/>
              </a:rPr>
              <a:t>)</a:t>
            </a:r>
          </a:p>
          <a:p>
            <a:pPr lvl="2">
              <a:buFont typeface="Symbol" pitchFamily="18" charset="2"/>
              <a:buChar char="·"/>
            </a:pPr>
            <a:endParaRPr lang="sl-SI" sz="28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sl-SI" sz="2800" b="1">
                <a:latin typeface="Times New Roman" pitchFamily="18" charset="0"/>
              </a:rPr>
              <a:t>усвојен здрав начин живота задрже током каснијих година живота</a:t>
            </a:r>
            <a:endParaRPr lang="sl-SI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2817"/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Text Box 2"/>
          <p:cNvSpPr txBox="1">
            <a:spLocks noChangeArrowheads="1"/>
          </p:cNvSpPr>
          <p:nvPr/>
        </p:nvSpPr>
        <p:spPr bwMode="auto">
          <a:xfrm>
            <a:off x="395288" y="344488"/>
            <a:ext cx="8229600" cy="640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Ф</a:t>
            </a:r>
            <a:r>
              <a:rPr lang="sl-SI" sz="3600" b="1">
                <a:latin typeface="Times New Roman" pitchFamily="18" charset="0"/>
              </a:rPr>
              <a:t>ИЗИЧКА АКТИВНОСТ  И МЛАДИ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800" b="1">
                <a:latin typeface="Times New Roman" pitchFamily="18" charset="0"/>
              </a:rPr>
              <a:t>Широм света присутно је  опадање нивоа физичке активности међу младима, посебно у градским срединама.</a:t>
            </a:r>
            <a:endParaRPr lang="sl-SI" sz="2800" b="1">
              <a:latin typeface="Times New Roman" pitchFamily="18" charset="0"/>
            </a:endParaRPr>
          </a:p>
          <a:p>
            <a:pPr>
              <a:buFontTx/>
              <a:buChar char="•"/>
            </a:pPr>
            <a:r>
              <a:rPr lang="sl-SI" sz="2800" b="1">
                <a:latin typeface="Times New Roman" pitchFamily="18" charset="0"/>
              </a:rPr>
              <a:t>У само неколико земаља обезбеђено је најмање 2 сата недељно физичке активности у основним и средњим школама.</a:t>
            </a:r>
          </a:p>
          <a:p>
            <a:pPr>
              <a:buFontTx/>
              <a:buChar char="•"/>
            </a:pPr>
            <a:r>
              <a:rPr lang="sl-SI" sz="2800" b="1">
                <a:latin typeface="Times New Roman" pitchFamily="18" charset="0"/>
              </a:rPr>
              <a:t>Школе представљају јединствену прилику да се обезбеде време, објекти и водичи за физичку активност младих. </a:t>
            </a:r>
          </a:p>
          <a:p>
            <a:pPr>
              <a:buFontTx/>
              <a:buChar char="•"/>
            </a:pPr>
            <a:r>
              <a:rPr lang="sl-SI" sz="2800" b="1">
                <a:latin typeface="Times New Roman" pitchFamily="18" charset="0"/>
              </a:rPr>
              <a:t>Оне једине могу да кроз примерене програме образују младе о значају физичке активности и да их обуче за њу (</a:t>
            </a:r>
            <a:r>
              <a:rPr lang="sl-SI" sz="2800" b="1" i="1">
                <a:latin typeface="Times New Roman" pitchFamily="18" charset="0"/>
              </a:rPr>
              <a:t>довољно је и само учешће у игри</a:t>
            </a:r>
            <a:r>
              <a:rPr lang="sl-SI" sz="2800" b="1">
                <a:latin typeface="Times New Roman" pitchFamily="18" charset="0"/>
              </a:rPr>
              <a:t>).</a:t>
            </a:r>
          </a:p>
        </p:txBody>
      </p:sp>
    </p:spTree>
  </p:cSld>
  <p:clrMapOvr>
    <a:masterClrMapping/>
  </p:clrMapOvr>
  <p:transition advTm="33239"/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Text Box 2"/>
          <p:cNvSpPr txBox="1">
            <a:spLocks noChangeArrowheads="1"/>
          </p:cNvSpPr>
          <p:nvPr/>
        </p:nvSpPr>
        <p:spPr bwMode="auto">
          <a:xfrm>
            <a:off x="762000" y="533400"/>
            <a:ext cx="8001000" cy="593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Ф</a:t>
            </a:r>
            <a:r>
              <a:rPr lang="sl-SI" sz="3600" b="1">
                <a:latin typeface="Times New Roman" pitchFamily="18" charset="0"/>
              </a:rPr>
              <a:t>ИЗИЧКА АКТИВНОСТ  И МЛАДИ</a:t>
            </a:r>
          </a:p>
          <a:p>
            <a:endParaRPr lang="sl-SI" sz="2400">
              <a:latin typeface="Times New Roman" pitchFamily="18" charset="0"/>
            </a:endParaRPr>
          </a:p>
          <a:p>
            <a:endParaRPr lang="sl-SI" sz="2400">
              <a:latin typeface="Times New Roman" pitchFamily="18" charset="0"/>
            </a:endParaRPr>
          </a:p>
          <a:p>
            <a:r>
              <a:rPr lang="sl-SI" sz="2400" b="1">
                <a:latin typeface="Times New Roman" pitchFamily="18" charset="0"/>
              </a:rPr>
              <a:t>Главни разлози недовољне физичке активности младих су:</a:t>
            </a:r>
          </a:p>
          <a:p>
            <a:endParaRPr lang="sl-SI" sz="2400" b="1">
              <a:latin typeface="Times New Roman" pitchFamily="18" charset="0"/>
            </a:endParaRPr>
          </a:p>
          <a:p>
            <a:pPr lvl="2">
              <a:buFont typeface="Symbol" pitchFamily="18" charset="2"/>
              <a:buChar char="·"/>
            </a:pPr>
            <a:r>
              <a:rPr lang="sl-SI" sz="2400" b="1">
                <a:latin typeface="Times New Roman" pitchFamily="18" charset="0"/>
              </a:rPr>
              <a:t>недостатак времена (</a:t>
            </a:r>
            <a:r>
              <a:rPr lang="sl-SI" sz="2400" b="1" i="1">
                <a:latin typeface="Times New Roman" pitchFamily="18" charset="0"/>
              </a:rPr>
              <a:t>преобимно градиво, много времена проведеног за компјутером итд</a:t>
            </a:r>
            <a:r>
              <a:rPr lang="sl-SI" sz="2400" b="1">
                <a:latin typeface="Times New Roman" pitchFamily="18" charset="0"/>
              </a:rPr>
              <a:t>)</a:t>
            </a:r>
          </a:p>
          <a:p>
            <a:pPr lvl="2">
              <a:buFont typeface="Symbol" pitchFamily="18" charset="2"/>
              <a:buChar char="·"/>
            </a:pPr>
            <a:r>
              <a:rPr lang="sl-SI" sz="2400" b="1">
                <a:latin typeface="Times New Roman" pitchFamily="18" charset="0"/>
              </a:rPr>
              <a:t>одсуство мотивације</a:t>
            </a:r>
          </a:p>
          <a:p>
            <a:pPr lvl="2">
              <a:buFont typeface="Symbol" pitchFamily="18" charset="2"/>
              <a:buChar char="·"/>
            </a:pPr>
            <a:r>
              <a:rPr lang="sl-SI" sz="2400" b="1">
                <a:latin typeface="Times New Roman" pitchFamily="18" charset="0"/>
              </a:rPr>
              <a:t>недовољна подршка од стране одраслих (</a:t>
            </a:r>
            <a:r>
              <a:rPr lang="sl-SI" sz="2400" b="1" i="1">
                <a:latin typeface="Times New Roman" pitchFamily="18" charset="0"/>
              </a:rPr>
              <a:t>родитеља, учитеља, наставника итд</a:t>
            </a:r>
            <a:r>
              <a:rPr lang="sl-SI" sz="2400" b="1">
                <a:latin typeface="Times New Roman" pitchFamily="18" charset="0"/>
              </a:rPr>
              <a:t>)</a:t>
            </a:r>
          </a:p>
          <a:p>
            <a:pPr lvl="2">
              <a:buFont typeface="Symbol" pitchFamily="18" charset="2"/>
              <a:buChar char="·"/>
            </a:pPr>
            <a:r>
              <a:rPr lang="sl-SI" sz="2400" b="1">
                <a:latin typeface="Times New Roman" pitchFamily="18" charset="0"/>
              </a:rPr>
              <a:t>осећај неспретности и некомпетенције</a:t>
            </a:r>
          </a:p>
          <a:p>
            <a:pPr lvl="2">
              <a:buFont typeface="Symbol" pitchFamily="18" charset="2"/>
              <a:buChar char="·"/>
            </a:pPr>
            <a:r>
              <a:rPr lang="sl-SI" sz="2400" b="1">
                <a:latin typeface="Times New Roman" pitchFamily="18" charset="0"/>
              </a:rPr>
              <a:t>непостојање водича за физичку активност</a:t>
            </a:r>
          </a:p>
          <a:p>
            <a:pPr lvl="2">
              <a:buFont typeface="Symbol" pitchFamily="18" charset="2"/>
              <a:buChar char="·"/>
            </a:pPr>
            <a:r>
              <a:rPr lang="sl-SI" sz="2400" b="1">
                <a:latin typeface="Times New Roman" pitchFamily="18" charset="0"/>
              </a:rPr>
              <a:t>недостатак безбедних терена</a:t>
            </a:r>
          </a:p>
        </p:txBody>
      </p:sp>
    </p:spTree>
  </p:cSld>
  <p:clrMapOvr>
    <a:masterClrMapping/>
  </p:clrMapOvr>
  <p:transition advTm="17169"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Rectangle 2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sr-Latn-CS" sz="3200" dirty="0" smtClean="0">
                <a:latin typeface="Arial" charset="0"/>
              </a:rPr>
              <a:t>Умор, замор, премореност</a:t>
            </a:r>
            <a:endParaRPr lang="en-US" sz="3200" dirty="0" smtClean="0">
              <a:latin typeface="Arial" charset="0"/>
            </a:endParaRPr>
          </a:p>
        </p:txBody>
      </p:sp>
      <p:sp>
        <p:nvSpPr>
          <p:cNvPr id="286723" name="Rectangle 3"/>
          <p:cNvSpPr>
            <a:spLocks noGrp="1"/>
          </p:cNvSpPr>
          <p:nvPr>
            <p:ph type="body" idx="1"/>
          </p:nvPr>
        </p:nvSpPr>
        <p:spPr>
          <a:xfrm>
            <a:off x="0" y="685800"/>
            <a:ext cx="91440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 smtClean="0"/>
              <a:t>Замор</a:t>
            </a:r>
            <a:r>
              <a:rPr lang="en-US" sz="2400" smtClean="0"/>
              <a:t> је процес привременог снижавања радне способности, који настаје као резултат активности или последица менталног </a:t>
            </a:r>
            <a:r>
              <a:rPr lang="sr-Latn-CS" sz="2400" smtClean="0"/>
              <a:t>или</a:t>
            </a:r>
            <a:r>
              <a:rPr lang="en-US" sz="2400" smtClean="0"/>
              <a:t> физичко</a:t>
            </a:r>
            <a:r>
              <a:rPr lang="sr-Latn-CS" sz="2400" smtClean="0"/>
              <a:t>г</a:t>
            </a:r>
            <a:r>
              <a:rPr lang="en-US" sz="2400" smtClean="0"/>
              <a:t> рада</a:t>
            </a:r>
            <a:r>
              <a:rPr lang="sr-Latn-CS" sz="2400" smtClean="0">
                <a:latin typeface="Arial" charset="0"/>
              </a:rPr>
              <a:t>.</a:t>
            </a:r>
            <a:r>
              <a:rPr lang="en-US" sz="2400" smtClean="0"/>
              <a:t> </a:t>
            </a:r>
            <a:endParaRPr lang="sr-Latn-CS" sz="2400" smtClean="0"/>
          </a:p>
          <a:p>
            <a:pPr>
              <a:lnSpc>
                <a:spcPct val="80000"/>
              </a:lnSpc>
            </a:pPr>
            <a:r>
              <a:rPr lang="en-US" sz="2400" smtClean="0"/>
              <a:t>Замор почиње да игра негативну улогу </a:t>
            </a:r>
            <a:r>
              <a:rPr lang="sr-Latn-CS" sz="2400" smtClean="0"/>
              <a:t>уколико </a:t>
            </a:r>
            <a:r>
              <a:rPr lang="en-US" sz="2400" smtClean="0"/>
              <a:t>се одражава на човекову радну способност или је толико порастао да постаје </a:t>
            </a:r>
            <a:r>
              <a:rPr lang="en-US" sz="2400" b="1" smtClean="0"/>
              <a:t>премореност</a:t>
            </a:r>
            <a:r>
              <a:rPr lang="en-US" sz="2400" smtClean="0"/>
              <a:t> (</a:t>
            </a:r>
            <a:r>
              <a:rPr lang="sr-Latn-CS" sz="2400" smtClean="0"/>
              <a:t>стање организма настало а</a:t>
            </a:r>
            <a:r>
              <a:rPr lang="en-US" sz="2400" smtClean="0"/>
              <a:t>кумулациј</a:t>
            </a:r>
            <a:r>
              <a:rPr lang="sr-Latn-CS" sz="2400" smtClean="0"/>
              <a:t>ом</a:t>
            </a:r>
            <a:r>
              <a:rPr lang="en-US" sz="2400" smtClean="0"/>
              <a:t> замора)</a:t>
            </a:r>
            <a:r>
              <a:rPr lang="sr-Latn-CS" sz="2400" smtClean="0">
                <a:latin typeface="Arial" charset="0"/>
              </a:rPr>
              <a:t>.</a:t>
            </a:r>
            <a:endParaRPr lang="en-US" sz="2400" b="1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n-US" sz="2400" b="1" smtClean="0"/>
              <a:t>Умор</a:t>
            </a:r>
            <a:r>
              <a:rPr lang="en-US" sz="2400" smtClean="0"/>
              <a:t> је психичка појава доживљаја који проузрокује замор</a:t>
            </a:r>
            <a:r>
              <a:rPr lang="sr-Latn-CS" sz="2400" smtClean="0"/>
              <a:t>.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Умор је по својој природи близак доживљају бола, глади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/>
              <a:t>и жеђи.</a:t>
            </a:r>
            <a:endParaRPr lang="sr-Latn-CS" sz="2400" smtClean="0"/>
          </a:p>
          <a:p>
            <a:pPr>
              <a:lnSpc>
                <a:spcPct val="80000"/>
              </a:lnSpc>
            </a:pPr>
            <a:r>
              <a:rPr lang="en-US" sz="2400" smtClean="0"/>
              <a:t>За разлику од физичког замора који се јавља по групама активних мишића, умор је ментални замор који је везан за централни нервни и ендокрини систем а испољава се после дуготрајног интензивног ангажовања ових система</a:t>
            </a:r>
            <a:r>
              <a:rPr lang="sr-Latn-CS" sz="2400" smtClean="0">
                <a:latin typeface="Arial" charset="0"/>
              </a:rPr>
              <a:t>.</a:t>
            </a:r>
            <a:endParaRPr lang="en-US" sz="2400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sr-Latn-CS" sz="2400" smtClean="0"/>
              <a:t>Н</a:t>
            </a:r>
            <a:r>
              <a:rPr lang="en-US" sz="2400" smtClean="0"/>
              <a:t>епостојање интересовања за рад и лош емоционални статус доприносе појави израженог умора, смањују радну способност пре него што настану физиолошке промене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/>
              <a:t>које карактерише замор.</a:t>
            </a:r>
          </a:p>
        </p:txBody>
      </p:sp>
    </p:spTree>
  </p:cSld>
  <p:clrMapOvr>
    <a:masterClrMapping/>
  </p:clrMapOvr>
  <p:transition advTm="71183"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sr-Latn-CS" sz="3200" smtClean="0"/>
              <a:t>Претренираност</a:t>
            </a:r>
            <a:endParaRPr lang="en-US" sz="3200" smtClean="0"/>
          </a:p>
        </p:txBody>
      </p:sp>
      <p:sp>
        <p:nvSpPr>
          <p:cNvPr id="287747" name="Rectangle 3"/>
          <p:cNvSpPr>
            <a:spLocks noGrp="1"/>
          </p:cNvSpPr>
          <p:nvPr>
            <p:ph type="body" idx="1"/>
          </p:nvPr>
        </p:nvSpPr>
        <p:spPr>
          <a:xfrm>
            <a:off x="685800" y="1036638"/>
            <a:ext cx="7620000" cy="56689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smtClean="0"/>
              <a:t>Непознавање основних принципа тренажног процеса у комбинацији са неадекватном припремљеношћу спортиста и њиховим објективним могућностима изазивају већи број патофизиолошких промена у организму.</a:t>
            </a:r>
            <a:endParaRPr lang="sr-Latn-CS" sz="24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smtClean="0"/>
          </a:p>
          <a:p>
            <a:pPr>
              <a:lnSpc>
                <a:spcPct val="80000"/>
              </a:lnSpc>
            </a:pPr>
            <a:r>
              <a:rPr lang="ru-RU" sz="2400" smtClean="0"/>
              <a:t>Претренираност се дефинише као неадекватан физички и психички напор услед повећаног квантитета тренинга (учесталост, интензитет и трајање).</a:t>
            </a:r>
          </a:p>
          <a:p>
            <a:pPr>
              <a:lnSpc>
                <a:spcPct val="80000"/>
              </a:lnSpc>
            </a:pPr>
            <a:endParaRPr lang="ru-RU" sz="2400" smtClean="0"/>
          </a:p>
          <a:p>
            <a:pPr>
              <a:lnSpc>
                <a:spcPct val="80000"/>
              </a:lnSpc>
            </a:pPr>
            <a:endParaRPr lang="ru-RU" sz="2800" smtClean="0"/>
          </a:p>
        </p:txBody>
      </p:sp>
    </p:spTree>
  </p:cSld>
  <p:clrMapOvr>
    <a:masterClrMapping/>
  </p:clrMapOvr>
  <p:transition advTm="25814"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1" name="Rectangle 3"/>
          <p:cNvSpPr>
            <a:spLocks noGrp="1"/>
          </p:cNvSpPr>
          <p:nvPr>
            <p:ph type="body" idx="1"/>
          </p:nvPr>
        </p:nvSpPr>
        <p:spPr>
          <a:xfrm>
            <a:off x="304800" y="304800"/>
            <a:ext cx="8382000" cy="5821363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sr-Latn-CS" sz="2000" b="1" smtClean="0"/>
              <a:t>      </a:t>
            </a:r>
            <a:r>
              <a:rPr lang="ru-RU" sz="2000" b="1" smtClean="0"/>
              <a:t>Синдром претренираности</a:t>
            </a:r>
            <a:r>
              <a:rPr lang="ru-RU" sz="2000" smtClean="0"/>
              <a:t> најчешће се јавља као последица напорних и монотоних тренинга</a:t>
            </a:r>
            <a:r>
              <a:rPr lang="sr-Latn-CS" sz="2000" smtClean="0"/>
              <a:t> </a:t>
            </a:r>
            <a:r>
              <a:rPr lang="ru-RU" sz="2000" smtClean="0"/>
              <a:t>у индивидуалним спортовима, посебно снаге и брзине, као и у анаеробним спортовима.</a:t>
            </a:r>
            <a:endParaRPr lang="sr-Latn-CS" sz="200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smtClean="0"/>
              <a:t>Симптоми</a:t>
            </a:r>
            <a:r>
              <a:rPr lang="sr-Latn-CS" sz="2000" smtClean="0"/>
              <a:t>:</a:t>
            </a:r>
            <a:endParaRPr lang="ru-RU" sz="2000" smtClean="0"/>
          </a:p>
          <a:p>
            <a:pPr>
              <a:lnSpc>
                <a:spcPct val="80000"/>
              </a:lnSpc>
            </a:pPr>
            <a:r>
              <a:rPr lang="ru-RU" sz="2000" smtClean="0"/>
              <a:t>нерасположење и одсутност жеље за тренингом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велика нервоза и напетост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лош сан, губитак тежине и апетита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сукцесивно опадање резултата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повишеност базалног метаболизма који се јавља у каснијем периоду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повећање пулса са спорадичним повећањем крвног притиска</a:t>
            </a:r>
            <a:r>
              <a:rPr lang="sr-Latn-CS" sz="2000" smtClean="0"/>
              <a:t> - в</a:t>
            </a:r>
            <a:r>
              <a:rPr lang="ru-RU" sz="2000" smtClean="0"/>
              <a:t>аготонија престаје да буде доминантна, а срчана фрекфенција после оптерећења је виша, што за последицу има субјективне тегобе (пробадање у пределу срца, лупање срца и понестајање даха)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витални капацитет се смањује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појачана диуреза у ноћним часовима, бледило коже и изненадно јављање знојења</a:t>
            </a:r>
          </a:p>
          <a:p>
            <a:pPr>
              <a:lnSpc>
                <a:spcPct val="80000"/>
              </a:lnSpc>
            </a:pPr>
            <a:r>
              <a:rPr lang="sr-Latn-CS" sz="2000" smtClean="0"/>
              <a:t>ч</a:t>
            </a:r>
            <a:r>
              <a:rPr lang="ru-RU" sz="2000" smtClean="0"/>
              <a:t>ешће</a:t>
            </a:r>
            <a:r>
              <a:rPr lang="sr-Latn-CS" sz="2000" smtClean="0"/>
              <a:t> </a:t>
            </a:r>
            <a:r>
              <a:rPr lang="ru-RU" sz="2000" smtClean="0"/>
              <a:t>повреде</a:t>
            </a:r>
            <a:endParaRPr lang="sr-Latn-CS" sz="2000" smtClean="0"/>
          </a:p>
          <a:p>
            <a:pPr>
              <a:lnSpc>
                <a:spcPct val="80000"/>
              </a:lnSpc>
            </a:pPr>
            <a:r>
              <a:rPr lang="ru-RU" sz="2000" smtClean="0"/>
              <a:t>појава леукоцитозе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код спортисткиња често долази до поремећаја менструалног циклуса</a:t>
            </a:r>
          </a:p>
        </p:txBody>
      </p:sp>
    </p:spTree>
  </p:cSld>
  <p:clrMapOvr>
    <a:masterClrMapping/>
  </p:clrMapOvr>
  <p:transition advTm="56219"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5" name="Rectangle 3"/>
          <p:cNvSpPr>
            <a:spLocks noGrp="1"/>
          </p:cNvSpPr>
          <p:nvPr>
            <p:ph type="body" idx="1"/>
          </p:nvPr>
        </p:nvSpPr>
        <p:spPr>
          <a:xfrm>
            <a:off x="381000" y="304800"/>
            <a:ext cx="8305800" cy="5821363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sr-Latn-CS" sz="2400" smtClean="0"/>
              <a:t>П</a:t>
            </a:r>
            <a:r>
              <a:rPr lang="ru-RU" sz="2400" smtClean="0"/>
              <a:t>ретренираност настаје код спортиста</a:t>
            </a:r>
            <a:r>
              <a:rPr lang="sr-Latn-CS" sz="2400" smtClean="0"/>
              <a:t>:</a:t>
            </a:r>
          </a:p>
          <a:p>
            <a:pPr>
              <a:lnSpc>
                <a:spcPct val="90000"/>
              </a:lnSpc>
            </a:pPr>
            <a:r>
              <a:rPr lang="ru-RU" sz="2400" smtClean="0"/>
              <a:t> са израженим неуровегетативним и хипертиреотичним предиспозицијама,</a:t>
            </a:r>
            <a:endParaRPr lang="sr-Latn-CS" sz="2400" smtClean="0"/>
          </a:p>
          <a:p>
            <a:pPr>
              <a:lnSpc>
                <a:spcPct val="90000"/>
              </a:lnSpc>
            </a:pPr>
            <a:r>
              <a:rPr lang="ru-RU" sz="2400" smtClean="0"/>
              <a:t>код ране специјализације младих спортиста који немају рекреативне спортске активности, </a:t>
            </a:r>
            <a:endParaRPr lang="sr-Latn-CS" sz="2400" smtClean="0"/>
          </a:p>
          <a:p>
            <a:pPr>
              <a:lnSpc>
                <a:spcPct val="90000"/>
              </a:lnSpc>
            </a:pPr>
            <a:r>
              <a:rPr lang="ru-RU" sz="2400" smtClean="0"/>
              <a:t>код амбициозних ученика и велике преоптерћености школским обавезама и жељом за постизањем врхунских резултата, </a:t>
            </a:r>
            <a:endParaRPr lang="sr-Latn-CS" sz="2400" smtClean="0"/>
          </a:p>
          <a:p>
            <a:pPr>
              <a:lnSpc>
                <a:spcPct val="90000"/>
              </a:lnSpc>
            </a:pPr>
            <a:r>
              <a:rPr lang="ru-RU" sz="2400" smtClean="0"/>
              <a:t>код неадекватне исхране, узимања газираних напитака и прекомерног дегустирања кофеина путем кафе</a:t>
            </a:r>
            <a:r>
              <a:rPr lang="sr-Latn-CS" sz="2400" smtClean="0"/>
              <a:t>.</a:t>
            </a:r>
            <a:endParaRPr lang="ru-RU" sz="2400" smtClean="0"/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sr-Latn-CS" sz="2400" smtClean="0"/>
              <a:t>	Н</a:t>
            </a:r>
            <a:r>
              <a:rPr lang="ru-RU" sz="2400" smtClean="0"/>
              <a:t>агли успони и повећање функционалне способности са собом носе велику опасност од претренираности.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sr-Latn-CS" sz="2400" smtClean="0"/>
              <a:t>     </a:t>
            </a:r>
            <a:r>
              <a:rPr lang="ru-RU" sz="2400" smtClean="0"/>
              <a:t>Темперамент је код спортиста битан када анализирамо појаву претренираности. </a:t>
            </a:r>
            <a:endParaRPr lang="sr-Latn-CS" sz="2400" smtClean="0"/>
          </a:p>
          <a:p>
            <a:pPr>
              <a:lnSpc>
                <a:spcPct val="90000"/>
              </a:lnSpc>
            </a:pPr>
            <a:endParaRPr lang="en-US" sz="2400" smtClean="0"/>
          </a:p>
          <a:p>
            <a:pPr>
              <a:lnSpc>
                <a:spcPct val="90000"/>
              </a:lnSpc>
            </a:pPr>
            <a:endParaRPr lang="en-US" sz="2400" smtClean="0"/>
          </a:p>
        </p:txBody>
      </p:sp>
    </p:spTree>
  </p:cSld>
  <p:clrMapOvr>
    <a:masterClrMapping/>
  </p:clrMapOvr>
  <p:transition advTm="44912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14560</TotalTime>
  <Words>6307</Words>
  <Application>Microsoft Office PowerPoint</Application>
  <PresentationFormat>On-screen Show (4:3)</PresentationFormat>
  <Paragraphs>979</Paragraphs>
  <Slides>124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124</vt:i4>
      </vt:variant>
    </vt:vector>
  </HeadingPairs>
  <TitlesOfParts>
    <vt:vector size="125" baseType="lpstr">
      <vt:lpstr>Office Theme</vt:lpstr>
      <vt:lpstr>Хигијена и екологија</vt:lpstr>
      <vt:lpstr>   МЕНТАЛНА ХИГИЈЕНА </vt:lpstr>
      <vt:lpstr>Концепт менталног здравља и менталне болести</vt:lpstr>
      <vt:lpstr>Ментална хигијена-дефиниција</vt:lpstr>
      <vt:lpstr>ФАКТОРИ КОЈИ УТИЧУ НА МЕНТАЛНО ЗДРАВЉЕ</vt:lpstr>
      <vt:lpstr>Поремећаји  менталног здравља у адолесценцији</vt:lpstr>
      <vt:lpstr>Превенција менталних обољења и поремећаја</vt:lpstr>
      <vt:lpstr>Стрес и превенција стреса</vt:lpstr>
      <vt:lpstr>Slide 9</vt:lpstr>
      <vt:lpstr>Последице деловања стреса</vt:lpstr>
      <vt:lpstr>Фазе стреса</vt:lpstr>
      <vt:lpstr>Превенција стреса</vt:lpstr>
      <vt:lpstr>Стрес на раду</vt:lpstr>
      <vt:lpstr>Болести зависности Алкохолизам</vt:lpstr>
      <vt:lpstr>1. Акутно опијено стање</vt:lpstr>
      <vt:lpstr>2. Алкохолизам </vt:lpstr>
      <vt:lpstr>ПРИМАРНА ПРЕВЕНЦИЈА АЛКОХОЛИЗМА</vt:lpstr>
      <vt:lpstr>Slide 18</vt:lpstr>
      <vt:lpstr>            НАРКОМАНИЈА</vt:lpstr>
      <vt:lpstr>  ФАКТОРИ НАСТАНКА ЗАВИСНОСТИ</vt:lpstr>
      <vt:lpstr>1. Наркотици</vt:lpstr>
      <vt:lpstr>Опијум</vt:lpstr>
      <vt:lpstr>                 ХЕРОИН</vt:lpstr>
      <vt:lpstr>2. Психостимуланси</vt:lpstr>
      <vt:lpstr>Aмфетамини</vt:lpstr>
      <vt:lpstr>                 Кокаин</vt:lpstr>
      <vt:lpstr>3. Хипнотици</vt:lpstr>
      <vt:lpstr>Дроге силовања</vt:lpstr>
      <vt:lpstr>4. Халуциногени</vt:lpstr>
      <vt:lpstr>Фазе наркоманије</vt:lpstr>
      <vt:lpstr>Превенција</vt:lpstr>
      <vt:lpstr>Пушење</vt:lpstr>
      <vt:lpstr>Никотин</vt:lpstr>
      <vt:lpstr>Ефекат никотина по системима</vt:lpstr>
      <vt:lpstr>Пушење и ризик за рак</vt:lpstr>
      <vt:lpstr>Пушење и ризик за церебро- и кардиоваскуларна обољења</vt:lpstr>
      <vt:lpstr>  БИХЕВИОРАЛНЕ ЗАВИСНОСТИ  - НЕХЕМИЈСКЕ ЗАВИСНОСТИ </vt:lpstr>
      <vt:lpstr>Нехемијске “нове” зависности</vt:lpstr>
      <vt:lpstr>Како навика постаје зависност? </vt:lpstr>
      <vt:lpstr> “Нове” зависности-нови предуслови</vt:lpstr>
      <vt:lpstr>Зависност од коцке-патолошко коцкање</vt:lpstr>
      <vt:lpstr>Игре на срећу</vt:lpstr>
      <vt:lpstr>Врсте коцкања</vt:lpstr>
      <vt:lpstr>1. Друштвено прихватљиво коцкање-лото, бинго, томбола</vt:lpstr>
      <vt:lpstr>2.Ризично коцкање-спортске кладионице</vt:lpstr>
      <vt:lpstr>3. Проблематично коцкање</vt:lpstr>
      <vt:lpstr>4. Зависност од коцке – патолошко коцкање </vt:lpstr>
      <vt:lpstr>Особине  коцкара</vt:lpstr>
      <vt:lpstr>Ризична популација:</vt:lpstr>
      <vt:lpstr>Фазе болести</vt:lpstr>
      <vt:lpstr>Победничка фаза</vt:lpstr>
      <vt:lpstr>Губитничка фаза</vt:lpstr>
      <vt:lpstr>Фаза очајања</vt:lpstr>
      <vt:lpstr>Ток болести</vt:lpstr>
      <vt:lpstr>Терапија</vt:lpstr>
      <vt:lpstr>Slide 56</vt:lpstr>
      <vt:lpstr>Дијагностички критеријуми</vt:lpstr>
      <vt:lpstr>Дијагностички критеријуми</vt:lpstr>
      <vt:lpstr>Врсте зависности од интернета</vt:lpstr>
      <vt:lpstr>Последице зависности од интернета</vt:lpstr>
      <vt:lpstr>Зависност од мобилног телефона-“Номофобија” </vt:lpstr>
      <vt:lpstr>Зависност од рада</vt:lpstr>
      <vt:lpstr>Последице</vt:lpstr>
      <vt:lpstr>Зависност од ТВ-а</vt:lpstr>
      <vt:lpstr>Зависност од куповине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Slide 89</vt:lpstr>
      <vt:lpstr>Slide 90</vt:lpstr>
      <vt:lpstr>Slide 91</vt:lpstr>
      <vt:lpstr>Slide 92</vt:lpstr>
      <vt:lpstr>Slide 93</vt:lpstr>
      <vt:lpstr>Slide 94</vt:lpstr>
      <vt:lpstr>Slide 95</vt:lpstr>
      <vt:lpstr>Умор, замор, премореност</vt:lpstr>
      <vt:lpstr>Претренираност</vt:lpstr>
      <vt:lpstr>Slide 98</vt:lpstr>
      <vt:lpstr>Slide 99</vt:lpstr>
      <vt:lpstr>      ИСХРАНА СПОРТИСТА </vt:lpstr>
      <vt:lpstr>Slide 101</vt:lpstr>
      <vt:lpstr>Slide 102</vt:lpstr>
      <vt:lpstr>Slide 103</vt:lpstr>
      <vt:lpstr>Утрошак калорија код одређених врста активности у току 30 минута  </vt:lpstr>
      <vt:lpstr>Slide 105</vt:lpstr>
      <vt:lpstr>Дневне потребе за протеинима</vt:lpstr>
      <vt:lpstr>Препоручени дневни унос масти за спортисте</vt:lpstr>
      <vt:lpstr>Slide 108</vt:lpstr>
      <vt:lpstr>Унос угљених хидрата-препоруке</vt:lpstr>
      <vt:lpstr>Обнављање резерви гликогена</vt:lpstr>
      <vt:lpstr>Slide 111</vt:lpstr>
      <vt:lpstr>Slide 112</vt:lpstr>
      <vt:lpstr>Slide 113</vt:lpstr>
      <vt:lpstr>Slide 114</vt:lpstr>
      <vt:lpstr>Вегетаријански приступ у спорту</vt:lpstr>
      <vt:lpstr>Допинг у спорту</vt:lpstr>
      <vt:lpstr>Slide 117</vt:lpstr>
      <vt:lpstr>ГРУПА А: ОДОБРЕНИ СУПЛЕМЕНТИ</vt:lpstr>
      <vt:lpstr>ГРУПА В: СУПЛЕМЕНТИ КОЈИ СУ                             ПОД РАЗМАТРАЊЕМ </vt:lpstr>
      <vt:lpstr>ГРУПА C: СУПЛЕМЕНТИ ЗА КОЈЕ НЕ ПОСТОЈИ ЈАСАН ДОКАЗ О КОРИСНОМ ДЕЈСТВУ</vt:lpstr>
      <vt:lpstr>ГРУПА D: ЗАБРАЊЕНИ СУПЛЕМЕНТИ </vt:lpstr>
      <vt:lpstr>Најпознатија допинг средства</vt:lpstr>
      <vt:lpstr>Slide 123</vt:lpstr>
      <vt:lpstr>Slide 124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Higijena sa medicinskom ekologijom   Mentalna higijena odraslih</dc:title>
  <dc:creator>Sterling</dc:creator>
  <cp:lastModifiedBy>Corporate Edition</cp:lastModifiedBy>
  <cp:revision>147</cp:revision>
  <dcterms:created xsi:type="dcterms:W3CDTF">2008-01-05T17:30:36Z</dcterms:created>
  <dcterms:modified xsi:type="dcterms:W3CDTF">2020-09-29T21:28:38Z</dcterms:modified>
</cp:coreProperties>
</file>